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5"/>
  </p:notesMasterIdLst>
  <p:sldIdLst>
    <p:sldId id="258" r:id="rId2"/>
    <p:sldId id="275" r:id="rId3"/>
    <p:sldId id="274" r:id="rId4"/>
    <p:sldId id="260" r:id="rId5"/>
    <p:sldId id="281" r:id="rId6"/>
    <p:sldId id="282" r:id="rId7"/>
    <p:sldId id="280" r:id="rId8"/>
    <p:sldId id="284" r:id="rId9"/>
    <p:sldId id="285" r:id="rId10"/>
    <p:sldId id="286" r:id="rId11"/>
    <p:sldId id="276" r:id="rId12"/>
    <p:sldId id="288" r:id="rId13"/>
    <p:sldId id="294" r:id="rId14"/>
    <p:sldId id="297" r:id="rId15"/>
    <p:sldId id="295" r:id="rId16"/>
    <p:sldId id="296" r:id="rId17"/>
    <p:sldId id="291" r:id="rId18"/>
    <p:sldId id="283" r:id="rId19"/>
    <p:sldId id="289" r:id="rId20"/>
    <p:sldId id="290" r:id="rId21"/>
    <p:sldId id="293" r:id="rId22"/>
    <p:sldId id="292" r:id="rId23"/>
    <p:sldId id="298" r:id="rId24"/>
  </p:sldIdLst>
  <p:sldSz cx="12192000" cy="6858000"/>
  <p:notesSz cx="6858000" cy="9144000"/>
  <p:embeddedFontLst>
    <p:embeddedFont>
      <p:font typeface="等线" panose="02010600030101010101" pitchFamily="2" charset="-122"/>
      <p:regular r:id="rId26"/>
      <p:bold r:id="rId27"/>
    </p:embeddedFont>
    <p:embeddedFont>
      <p:font typeface="Calibri" panose="020F0502020204030204" pitchFamily="34" charset="0"/>
      <p:regular r:id="rId28"/>
      <p:bold r:id="rId29"/>
      <p:italic r:id="rId30"/>
      <p:boldItalic r:id="rId31"/>
    </p:embeddedFont>
    <p:embeddedFont>
      <p:font typeface="Garamond" panose="02020404030301010803" pitchFamily="18" charset="0"/>
      <p:regular r:id="rId32"/>
      <p:bold r:id="rId33"/>
      <p:italic r:id="rId3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D6D5"/>
    <a:srgbClr val="72B0AE"/>
    <a:srgbClr val="5CAAA7"/>
    <a:srgbClr val="48A2A0"/>
    <a:srgbClr val="6C92C0"/>
    <a:srgbClr val="B0C4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48" autoAdjust="0"/>
    <p:restoredTop sz="94660"/>
  </p:normalViewPr>
  <p:slideViewPr>
    <p:cSldViewPr snapToGrid="0" showGuides="1">
      <p:cViewPr>
        <p:scale>
          <a:sx n="118" d="100"/>
          <a:sy n="118" d="100"/>
        </p:scale>
        <p:origin x="232" y="328"/>
      </p:cViewPr>
      <p:guideLst>
        <p:guide orient="horz" pos="2137"/>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9EA2A-4C48-4C61-B30A-DAB1A3E93B21}" type="datetimeFigureOut">
              <a:rPr lang="zh-CN" altLang="en-US" smtClean="0"/>
              <a:t>2018/12/14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B31000-9408-426B-B873-D4C066E48AF8}" type="slidenum">
              <a:rPr lang="zh-CN" altLang="en-US" smtClean="0"/>
              <a:t>‹#›</a:t>
            </a:fld>
            <a:endParaRPr lang="zh-CN" altLang="en-US"/>
          </a:p>
        </p:txBody>
      </p:sp>
    </p:spTree>
    <p:extLst>
      <p:ext uri="{BB962C8B-B14F-4D97-AF65-F5344CB8AC3E}">
        <p14:creationId xmlns:p14="http://schemas.microsoft.com/office/powerpoint/2010/main" val="3643439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6893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8434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925714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8">
            <a:extLst>
              <a:ext uri="{FF2B5EF4-FFF2-40B4-BE49-F238E27FC236}">
                <a16:creationId xmlns:a16="http://schemas.microsoft.com/office/drawing/2014/main" id="{39D14E9D-6B3C-674F-B7F0-A62DF240F760}"/>
              </a:ext>
            </a:extLst>
          </p:cNvPr>
          <p:cNvSpPr/>
          <p:nvPr/>
        </p:nvSpPr>
        <p:spPr>
          <a:xfrm>
            <a:off x="1" y="0"/>
            <a:ext cx="11829889" cy="6022170"/>
          </a:xfrm>
          <a:custGeom>
            <a:avLst/>
            <a:gdLst>
              <a:gd name="connsiteX0" fmla="*/ 0 w 11829889"/>
              <a:gd name="connsiteY0" fmla="*/ 0 h 6022170"/>
              <a:gd name="connsiteX1" fmla="*/ 11829889 w 11829889"/>
              <a:gd name="connsiteY1" fmla="*/ 0 h 6022170"/>
              <a:gd name="connsiteX2" fmla="*/ 11638999 w 11829889"/>
              <a:gd name="connsiteY2" fmla="*/ 372708 h 6022170"/>
              <a:gd name="connsiteX3" fmla="*/ 2146897 w 11829889"/>
              <a:gd name="connsiteY3" fmla="*/ 6022170 h 6022170"/>
              <a:gd name="connsiteX4" fmla="*/ 502925 w 11829889"/>
              <a:gd name="connsiteY4" fmla="*/ 5897788 h 6022170"/>
              <a:gd name="connsiteX5" fmla="*/ 0 w 11829889"/>
              <a:gd name="connsiteY5" fmla="*/ 5807975 h 602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29889" h="6022170">
                <a:moveTo>
                  <a:pt x="0" y="0"/>
                </a:moveTo>
                <a:lnTo>
                  <a:pt x="11829889" y="0"/>
                </a:lnTo>
                <a:lnTo>
                  <a:pt x="11638999" y="372708"/>
                </a:lnTo>
                <a:cubicBezTo>
                  <a:pt x="9810981" y="3737782"/>
                  <a:pt x="6245713" y="6022170"/>
                  <a:pt x="2146897" y="6022170"/>
                </a:cubicBezTo>
                <a:cubicBezTo>
                  <a:pt x="1587968" y="6022170"/>
                  <a:pt x="1038959" y="5979692"/>
                  <a:pt x="502925" y="5897788"/>
                </a:cubicBezTo>
                <a:lnTo>
                  <a:pt x="0" y="5807975"/>
                </a:lnTo>
                <a:close/>
              </a:path>
            </a:pathLst>
          </a:cu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任意多边形 11"/>
          <p:cNvSpPr/>
          <p:nvPr/>
        </p:nvSpPr>
        <p:spPr>
          <a:xfrm>
            <a:off x="4696432" y="1097600"/>
            <a:ext cx="7495569" cy="5760400"/>
          </a:xfrm>
          <a:custGeom>
            <a:avLst/>
            <a:gdLst>
              <a:gd name="connsiteX0" fmla="*/ 4052585 w 7495569"/>
              <a:gd name="connsiteY0" fmla="*/ 0 h 5760400"/>
              <a:gd name="connsiteX1" fmla="*/ 7413052 w 7495569"/>
              <a:gd name="connsiteY1" fmla="*/ 1786746 h 5760400"/>
              <a:gd name="connsiteX2" fmla="*/ 7495569 w 7495569"/>
              <a:gd name="connsiteY2" fmla="*/ 1922573 h 5760400"/>
              <a:gd name="connsiteX3" fmla="*/ 7495569 w 7495569"/>
              <a:gd name="connsiteY3" fmla="*/ 5760400 h 5760400"/>
              <a:gd name="connsiteX4" fmla="*/ 381273 w 7495569"/>
              <a:gd name="connsiteY4" fmla="*/ 5760400 h 5760400"/>
              <a:gd name="connsiteX5" fmla="*/ 318473 w 7495569"/>
              <a:gd name="connsiteY5" fmla="*/ 5630034 h 5760400"/>
              <a:gd name="connsiteX6" fmla="*/ 0 w 7495569"/>
              <a:gd name="connsiteY6" fmla="*/ 4052585 h 5760400"/>
              <a:gd name="connsiteX7" fmla="*/ 4052585 w 7495569"/>
              <a:gd name="connsiteY7" fmla="*/ 0 h 57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5569" h="5760400">
                <a:moveTo>
                  <a:pt x="4052585" y="0"/>
                </a:moveTo>
                <a:cubicBezTo>
                  <a:pt x="5451448" y="0"/>
                  <a:pt x="6684773" y="708752"/>
                  <a:pt x="7413052" y="1786746"/>
                </a:cubicBezTo>
                <a:lnTo>
                  <a:pt x="7495569" y="1922573"/>
                </a:lnTo>
                <a:lnTo>
                  <a:pt x="7495569" y="5760400"/>
                </a:lnTo>
                <a:lnTo>
                  <a:pt x="381273" y="5760400"/>
                </a:lnTo>
                <a:lnTo>
                  <a:pt x="318473" y="5630034"/>
                </a:lnTo>
                <a:cubicBezTo>
                  <a:pt x="113401" y="5145190"/>
                  <a:pt x="0" y="4612131"/>
                  <a:pt x="0" y="4052585"/>
                </a:cubicBezTo>
                <a:cubicBezTo>
                  <a:pt x="0" y="1814404"/>
                  <a:pt x="1814404" y="0"/>
                  <a:pt x="4052585" y="0"/>
                </a:cubicBezTo>
                <a:close/>
              </a:path>
            </a:pathLst>
          </a:cu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1" y="10886"/>
            <a:ext cx="11829889" cy="6022170"/>
          </a:xfrm>
          <a:custGeom>
            <a:avLst/>
            <a:gdLst>
              <a:gd name="connsiteX0" fmla="*/ 0 w 11829889"/>
              <a:gd name="connsiteY0" fmla="*/ 0 h 6022170"/>
              <a:gd name="connsiteX1" fmla="*/ 11829889 w 11829889"/>
              <a:gd name="connsiteY1" fmla="*/ 0 h 6022170"/>
              <a:gd name="connsiteX2" fmla="*/ 11638999 w 11829889"/>
              <a:gd name="connsiteY2" fmla="*/ 372708 h 6022170"/>
              <a:gd name="connsiteX3" fmla="*/ 2146897 w 11829889"/>
              <a:gd name="connsiteY3" fmla="*/ 6022170 h 6022170"/>
              <a:gd name="connsiteX4" fmla="*/ 502925 w 11829889"/>
              <a:gd name="connsiteY4" fmla="*/ 5897788 h 6022170"/>
              <a:gd name="connsiteX5" fmla="*/ 0 w 11829889"/>
              <a:gd name="connsiteY5" fmla="*/ 5807975 h 602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29889" h="6022170">
                <a:moveTo>
                  <a:pt x="0" y="0"/>
                </a:moveTo>
                <a:lnTo>
                  <a:pt x="11829889" y="0"/>
                </a:lnTo>
                <a:lnTo>
                  <a:pt x="11638999" y="372708"/>
                </a:lnTo>
                <a:cubicBezTo>
                  <a:pt x="9810981" y="3737782"/>
                  <a:pt x="6245713" y="6022170"/>
                  <a:pt x="2146897" y="6022170"/>
                </a:cubicBezTo>
                <a:cubicBezTo>
                  <a:pt x="1587968" y="6022170"/>
                  <a:pt x="1038959" y="5979692"/>
                  <a:pt x="502925" y="5897788"/>
                </a:cubicBezTo>
                <a:lnTo>
                  <a:pt x="0" y="5807975"/>
                </a:lnTo>
                <a:close/>
              </a:path>
            </a:pathLst>
          </a:cu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37021" y="2975881"/>
            <a:ext cx="3592137" cy="646331"/>
          </a:xfrm>
          <a:prstGeom prst="rect">
            <a:avLst/>
          </a:prstGeom>
          <a:noFill/>
        </p:spPr>
        <p:txBody>
          <a:bodyPr wrap="none" rtlCol="0">
            <a:spAutoFit/>
          </a:bodyPr>
          <a:lstStyle/>
          <a:p>
            <a:r>
              <a:rPr lang="en-US" altLang="zh-CN" sz="3600" b="1" dirty="0">
                <a:solidFill>
                  <a:schemeClr val="bg1"/>
                </a:solidFill>
                <a:latin typeface="Times New Roman" panose="02020603050405020304" pitchFamily="18" charset="0"/>
                <a:ea typeface="+mj-ea"/>
                <a:cs typeface="Times New Roman" panose="02020603050405020304" pitchFamily="18" charset="0"/>
              </a:rPr>
              <a:t>Tourism Analysis</a:t>
            </a:r>
            <a:endParaRPr lang="zh-CN" altLang="en-US" sz="3600" b="1" dirty="0">
              <a:solidFill>
                <a:schemeClr val="bg1"/>
              </a:solidFill>
              <a:latin typeface="Times New Roman" panose="02020603050405020304" pitchFamily="18" charset="0"/>
              <a:ea typeface="+mj-ea"/>
              <a:cs typeface="Times New Roman" panose="02020603050405020304" pitchFamily="18" charset="0"/>
            </a:endParaRPr>
          </a:p>
        </p:txBody>
      </p:sp>
      <p:sp>
        <p:nvSpPr>
          <p:cNvPr id="7" name="文本框 6"/>
          <p:cNvSpPr txBox="1"/>
          <p:nvPr/>
        </p:nvSpPr>
        <p:spPr>
          <a:xfrm>
            <a:off x="17279" y="4314934"/>
            <a:ext cx="3930564" cy="1089529"/>
          </a:xfrm>
          <a:prstGeom prst="rect">
            <a:avLst/>
          </a:prstGeom>
          <a:solidFill>
            <a:srgbClr val="5CAAA7"/>
          </a:solidFill>
        </p:spPr>
        <p:txBody>
          <a:bodyPr wrap="none" rtlCol="0">
            <a:spAutoFit/>
          </a:bodyPr>
          <a:lstStyle/>
          <a:p>
            <a:pPr lvl="0" algn="ctr">
              <a:lnSpc>
                <a:spcPct val="90000"/>
              </a:lnSpc>
              <a:buClr>
                <a:schemeClr val="dk1"/>
              </a:buClr>
              <a:buSzPts val="1100"/>
            </a:pPr>
            <a:r>
              <a:rPr lang="en-US" dirty="0">
                <a:solidFill>
                  <a:schemeClr val="bg1"/>
                </a:solidFill>
                <a:latin typeface="Garamond" panose="02020404030301010803" pitchFamily="18" charset="0"/>
                <a:ea typeface="Times New Roman"/>
                <a:cs typeface="Times New Roman"/>
                <a:sym typeface="Times New Roman"/>
              </a:rPr>
              <a:t>SHUWEI DENG</a:t>
            </a:r>
          </a:p>
          <a:p>
            <a:pPr lvl="0" algn="ctr">
              <a:lnSpc>
                <a:spcPct val="90000"/>
              </a:lnSpc>
              <a:buClr>
                <a:schemeClr val="dk1"/>
              </a:buClr>
              <a:buSzPts val="1100"/>
            </a:pPr>
            <a:r>
              <a:rPr lang="en-US" dirty="0">
                <a:solidFill>
                  <a:schemeClr val="bg1"/>
                </a:solidFill>
                <a:latin typeface="Garamond" panose="02020404030301010803" pitchFamily="18" charset="0"/>
                <a:ea typeface="Times New Roman"/>
                <a:cs typeface="Times New Roman"/>
                <a:sym typeface="Times New Roman"/>
              </a:rPr>
              <a:t>ZHIHONG LENG</a:t>
            </a:r>
          </a:p>
          <a:p>
            <a:pPr lvl="0" algn="ctr">
              <a:lnSpc>
                <a:spcPct val="90000"/>
              </a:lnSpc>
              <a:buClr>
                <a:schemeClr val="dk1"/>
              </a:buClr>
              <a:buSzPts val="1100"/>
            </a:pPr>
            <a:r>
              <a:rPr lang="en-US" dirty="0">
                <a:solidFill>
                  <a:schemeClr val="bg1"/>
                </a:solidFill>
                <a:latin typeface="Garamond" panose="02020404030301010803" pitchFamily="18" charset="0"/>
                <a:ea typeface="Times New Roman"/>
                <a:cs typeface="Times New Roman"/>
                <a:sym typeface="Times New Roman"/>
              </a:rPr>
              <a:t>MENGQI LI</a:t>
            </a:r>
          </a:p>
          <a:p>
            <a:pPr lvl="0" algn="ctr">
              <a:lnSpc>
                <a:spcPct val="90000"/>
              </a:lnSpc>
              <a:buClr>
                <a:schemeClr val="dk1"/>
              </a:buClr>
              <a:buSzPts val="1100"/>
            </a:pPr>
            <a:r>
              <a:rPr lang="en-US" dirty="0">
                <a:solidFill>
                  <a:schemeClr val="bg1"/>
                </a:solidFill>
                <a:latin typeface="Garamond" panose="02020404030301010803" pitchFamily="18" charset="0"/>
                <a:ea typeface="Times New Roman"/>
                <a:cs typeface="Times New Roman"/>
                <a:sym typeface="Times New Roman"/>
              </a:rPr>
              <a:t>JEEVANANDHAN RAMAMOORTHY</a:t>
            </a:r>
          </a:p>
        </p:txBody>
      </p:sp>
      <p:sp>
        <p:nvSpPr>
          <p:cNvPr id="10" name="矩形 9"/>
          <p:cNvSpPr/>
          <p:nvPr/>
        </p:nvSpPr>
        <p:spPr>
          <a:xfrm>
            <a:off x="737021" y="1921001"/>
            <a:ext cx="3605474" cy="923330"/>
          </a:xfrm>
          <a:prstGeom prst="rect">
            <a:avLst/>
          </a:prstGeom>
        </p:spPr>
        <p:txBody>
          <a:bodyPr wrap="none">
            <a:spAutoFit/>
          </a:bodyPr>
          <a:lstStyle/>
          <a:p>
            <a:r>
              <a:rPr lang="en-US" altLang="zh-CN" sz="5400" b="1" dirty="0">
                <a:solidFill>
                  <a:schemeClr val="bg1"/>
                </a:solidFill>
                <a:latin typeface="Garamond" panose="02020404030301010803" pitchFamily="18" charset="0"/>
                <a:ea typeface="+mj-ea"/>
              </a:rPr>
              <a:t>LONDON </a:t>
            </a:r>
            <a:endParaRPr lang="zh-CN" altLang="en-US" sz="5400" b="1" dirty="0">
              <a:latin typeface="Garamond" panose="02020404030301010803" pitchFamily="18" charset="0"/>
              <a:ea typeface="+mj-ea"/>
            </a:endParaRPr>
          </a:p>
        </p:txBody>
      </p:sp>
      <p:sp>
        <p:nvSpPr>
          <p:cNvPr id="14" name="矩形 13"/>
          <p:cNvSpPr/>
          <p:nvPr/>
        </p:nvSpPr>
        <p:spPr>
          <a:xfrm>
            <a:off x="1797830" y="4348475"/>
            <a:ext cx="184731" cy="369332"/>
          </a:xfrm>
          <a:prstGeom prst="rect">
            <a:avLst/>
          </a:prstGeom>
        </p:spPr>
        <p:txBody>
          <a:bodyPr wrap="none">
            <a:spAutoFit/>
          </a:bodyPr>
          <a:lstStyle/>
          <a:p>
            <a:endParaRPr lang="zh-CN" altLang="en-US" dirty="0">
              <a:solidFill>
                <a:schemeClr val="bg1"/>
              </a:solidFill>
            </a:endParaRPr>
          </a:p>
        </p:txBody>
      </p:sp>
      <p:pic>
        <p:nvPicPr>
          <p:cNvPr id="13" name="Google Shape;319;p42">
            <a:extLst>
              <a:ext uri="{FF2B5EF4-FFF2-40B4-BE49-F238E27FC236}">
                <a16:creationId xmlns:a16="http://schemas.microsoft.com/office/drawing/2014/main" id="{FF93B1EF-5172-9B4B-AA7C-AE58230AA9E6}"/>
              </a:ext>
            </a:extLst>
          </p:cNvPr>
          <p:cNvPicPr preferRelativeResize="0"/>
          <p:nvPr/>
        </p:nvPicPr>
        <p:blipFill rotWithShape="1">
          <a:blip r:embed="rId2">
            <a:alphaModFix/>
          </a:blip>
          <a:srcRect/>
          <a:stretch/>
        </p:blipFill>
        <p:spPr>
          <a:xfrm>
            <a:off x="11372851" y="6136134"/>
            <a:ext cx="628650" cy="721866"/>
          </a:xfrm>
          <a:prstGeom prst="rect">
            <a:avLst/>
          </a:prstGeom>
          <a:noFill/>
          <a:ln>
            <a:noFill/>
          </a:ln>
        </p:spPr>
      </p:pic>
    </p:spTree>
    <p:extLst>
      <p:ext uri="{BB962C8B-B14F-4D97-AF65-F5344CB8AC3E}">
        <p14:creationId xmlns:p14="http://schemas.microsoft.com/office/powerpoint/2010/main" val="2564476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16;p42">
            <a:extLst>
              <a:ext uri="{FF2B5EF4-FFF2-40B4-BE49-F238E27FC236}">
                <a16:creationId xmlns:a16="http://schemas.microsoft.com/office/drawing/2014/main" id="{35686678-1250-B248-B945-E8C630969E2E}"/>
              </a:ext>
            </a:extLst>
          </p:cNvPr>
          <p:cNvSpPr txBox="1">
            <a:spLocks/>
          </p:cNvSpPr>
          <p:nvPr/>
        </p:nvSpPr>
        <p:spPr>
          <a:xfrm>
            <a:off x="944005" y="1075056"/>
            <a:ext cx="10000220" cy="572700"/>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5000"/>
              </a:lnSpc>
              <a:spcBef>
                <a:spcPts val="0"/>
              </a:spcBef>
              <a:buClr>
                <a:srgbClr val="3F3F3F"/>
              </a:buClr>
              <a:buSzPts val="2800"/>
            </a:pPr>
            <a:r>
              <a:rPr lang="en-US" dirty="0">
                <a:solidFill>
                  <a:schemeClr val="tx1">
                    <a:lumMod val="65000"/>
                    <a:lumOff val="35000"/>
                  </a:schemeClr>
                </a:solidFill>
                <a:latin typeface="Times New Roman" panose="02020603050405020304" pitchFamily="18" charset="0"/>
                <a:ea typeface="Garamond"/>
                <a:cs typeface="Times New Roman" panose="02020603050405020304" pitchFamily="18" charset="0"/>
                <a:sym typeface="Garamond"/>
              </a:rPr>
              <a:t>Findings</a:t>
            </a:r>
          </a:p>
        </p:txBody>
      </p:sp>
      <p:sp>
        <p:nvSpPr>
          <p:cNvPr id="11" name="Google Shape;318;p42">
            <a:extLst>
              <a:ext uri="{FF2B5EF4-FFF2-40B4-BE49-F238E27FC236}">
                <a16:creationId xmlns:a16="http://schemas.microsoft.com/office/drawing/2014/main" id="{231ADB59-172C-4644-BEB5-C893C859792E}"/>
              </a:ext>
            </a:extLst>
          </p:cNvPr>
          <p:cNvSpPr txBox="1"/>
          <p:nvPr/>
        </p:nvSpPr>
        <p:spPr>
          <a:xfrm>
            <a:off x="701939" y="1867641"/>
            <a:ext cx="6308461" cy="1918194"/>
          </a:xfrm>
          <a:prstGeom prst="rect">
            <a:avLst/>
          </a:prstGeom>
          <a:noFill/>
          <a:ln>
            <a:noFill/>
          </a:ln>
        </p:spPr>
        <p:txBody>
          <a:bodyPr spcFirstLastPara="1" wrap="square" lIns="91425" tIns="91425" rIns="91425" bIns="91425" anchor="t" anchorCtr="0">
            <a:noAutofit/>
          </a:bodyPr>
          <a:lstStyle/>
          <a:p>
            <a:pPr marL="457200" indent="-317500">
              <a:lnSpc>
                <a:spcPct val="115000"/>
              </a:lnSpc>
              <a:buClr>
                <a:srgbClr val="000000"/>
              </a:buClr>
              <a:buSzPts val="1400"/>
              <a:buFont typeface="Times New Roman"/>
              <a:buChar char="●"/>
            </a:pPr>
            <a:r>
              <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Travelers from USA, France, Germany are the top 3 groups that spent the most amount of money in London.</a:t>
            </a:r>
          </a:p>
          <a:p>
            <a:pPr marL="457200" lvl="0" indent="-317500">
              <a:lnSpc>
                <a:spcPct val="115000"/>
              </a:lnSpc>
              <a:buClr>
                <a:srgbClr val="000000"/>
              </a:buClr>
              <a:buSzPts val="1400"/>
              <a:buFont typeface="Times New Roman"/>
              <a:buChar char="●"/>
            </a:pPr>
            <a:r>
              <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Visitors from EU nations are MORE than visitors from Non-EU nations in general, visitors from BOTH EU and Non-EU countries increased over the years.</a:t>
            </a:r>
          </a:p>
          <a:p>
            <a:pPr marL="457200" lvl="0" indent="-317500">
              <a:lnSpc>
                <a:spcPct val="115000"/>
              </a:lnSpc>
              <a:buClr>
                <a:srgbClr val="000000"/>
              </a:buClr>
              <a:buSzPts val="1400"/>
              <a:buFont typeface="Times New Roman"/>
              <a:buChar char="●"/>
            </a:pPr>
            <a:r>
              <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Visits, Spend, Purpose are the most important factors when determine if a person is going to overstay.</a:t>
            </a:r>
          </a:p>
          <a:p>
            <a:pPr marL="457200" lvl="0" indent="-317500">
              <a:lnSpc>
                <a:spcPct val="115000"/>
              </a:lnSpc>
              <a:buClr>
                <a:srgbClr val="000000"/>
              </a:buClr>
              <a:buSzPts val="1400"/>
              <a:buFont typeface="Times New Roman"/>
              <a:buChar char="●"/>
            </a:pPr>
            <a:r>
              <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The countries that have the highest probabilities of overstay in London:</a:t>
            </a:r>
          </a:p>
          <a:p>
            <a:pPr marL="425450" lvl="0" indent="-285750">
              <a:lnSpc>
                <a:spcPct val="115000"/>
              </a:lnSpc>
              <a:buClr>
                <a:srgbClr val="000000"/>
              </a:buClr>
              <a:buSzPts val="1400"/>
              <a:buFont typeface="Arial" panose="020B0604020202020204" pitchFamily="34" charset="0"/>
              <a:buChar char="•"/>
            </a:pPr>
            <a:endPar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285750"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457200" lvl="0" indent="-317500">
              <a:lnSpc>
                <a:spcPct val="115000"/>
              </a:lnSpc>
              <a:buClr>
                <a:srgbClr val="000000"/>
              </a:buClr>
              <a:buSzPts val="1400"/>
              <a:buFont typeface="Times New Roman"/>
              <a:buChar char="●"/>
            </a:pPr>
            <a:endPar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17500">
              <a:lnSpc>
                <a:spcPct val="115000"/>
              </a:lnSpc>
              <a:buClr>
                <a:srgbClr val="000000"/>
              </a:buClr>
              <a:buSzPts val="1400"/>
              <a:buFont typeface="Times New Roman"/>
              <a:buChar char="●"/>
            </a:pPr>
            <a:endPar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17500">
              <a:lnSpc>
                <a:spcPct val="115000"/>
              </a:lnSpc>
              <a:buClr>
                <a:srgbClr val="000000"/>
              </a:buClr>
              <a:buSzPts val="1400"/>
              <a:buFont typeface="Times New Roman"/>
              <a:buChar char="●"/>
            </a:pPr>
            <a:endPar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17500">
              <a:lnSpc>
                <a:spcPct val="115000"/>
              </a:lnSpc>
              <a:buClr>
                <a:srgbClr val="000000"/>
              </a:buClr>
              <a:buSzPts val="1400"/>
              <a:buFont typeface="Times New Roman"/>
              <a:buChar char="●"/>
            </a:pPr>
            <a:endPar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17500">
              <a:lnSpc>
                <a:spcPct val="115000"/>
              </a:lnSpc>
              <a:buClr>
                <a:srgbClr val="000000"/>
              </a:buClr>
              <a:buSzPts val="1400"/>
              <a:buFont typeface="Times New Roman"/>
              <a:buChar char="●"/>
            </a:pPr>
            <a:endPar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17500">
              <a:lnSpc>
                <a:spcPct val="115000"/>
              </a:lnSpc>
              <a:buClr>
                <a:srgbClr val="000000"/>
              </a:buClr>
              <a:buSzPts val="1400"/>
              <a:buFont typeface="Times New Roman"/>
              <a:buChar char="●"/>
            </a:pPr>
            <a:endPar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17500">
              <a:lnSpc>
                <a:spcPct val="115000"/>
              </a:lnSpc>
              <a:buClr>
                <a:srgbClr val="000000"/>
              </a:buClr>
              <a:buSzPts val="1400"/>
              <a:buFont typeface="Times New Roman"/>
              <a:buChar char="●"/>
            </a:pPr>
            <a:endPar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p:txBody>
      </p:sp>
      <p:sp>
        <p:nvSpPr>
          <p:cNvPr id="13" name="椭圆 31">
            <a:extLst>
              <a:ext uri="{FF2B5EF4-FFF2-40B4-BE49-F238E27FC236}">
                <a16:creationId xmlns:a16="http://schemas.microsoft.com/office/drawing/2014/main" id="{AA1A3F64-CBBA-874C-85D7-C939B0B54079}"/>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4" name="椭圆 32">
            <a:extLst>
              <a:ext uri="{FF2B5EF4-FFF2-40B4-BE49-F238E27FC236}">
                <a16:creationId xmlns:a16="http://schemas.microsoft.com/office/drawing/2014/main" id="{FA70EFD7-EB85-7244-A90C-0B8B5586B066}"/>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矩形 2">
            <a:extLst>
              <a:ext uri="{FF2B5EF4-FFF2-40B4-BE49-F238E27FC236}">
                <a16:creationId xmlns:a16="http://schemas.microsoft.com/office/drawing/2014/main" id="{F14EC8BE-93A3-524D-9BD3-FBA08D27E92E}"/>
              </a:ext>
            </a:extLst>
          </p:cNvPr>
          <p:cNvSpPr/>
          <p:nvPr/>
        </p:nvSpPr>
        <p:spPr>
          <a:xfrm>
            <a:off x="944005" y="1817262"/>
            <a:ext cx="10241280" cy="50379"/>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Times New Roman" panose="02020603050405020304" pitchFamily="18" charset="0"/>
              <a:cs typeface="Times New Roman" panose="02020603050405020304" pitchFamily="18" charset="0"/>
            </a:endParaRPr>
          </a:p>
        </p:txBody>
      </p:sp>
      <p:pic>
        <p:nvPicPr>
          <p:cNvPr id="17" name="Google Shape;319;p42">
            <a:extLst>
              <a:ext uri="{FF2B5EF4-FFF2-40B4-BE49-F238E27FC236}">
                <a16:creationId xmlns:a16="http://schemas.microsoft.com/office/drawing/2014/main" id="{E5A89F03-4750-DD49-A31D-D8DCCC7BAD6D}"/>
              </a:ext>
            </a:extLst>
          </p:cNvPr>
          <p:cNvPicPr preferRelativeResize="0"/>
          <p:nvPr/>
        </p:nvPicPr>
        <p:blipFill rotWithShape="1">
          <a:blip r:embed="rId2">
            <a:alphaModFix/>
          </a:blip>
          <a:srcRect/>
          <a:stretch/>
        </p:blipFill>
        <p:spPr>
          <a:xfrm>
            <a:off x="11372851" y="6136134"/>
            <a:ext cx="628650" cy="721866"/>
          </a:xfrm>
          <a:prstGeom prst="rect">
            <a:avLst/>
          </a:prstGeom>
          <a:noFill/>
          <a:ln>
            <a:noFill/>
          </a:ln>
        </p:spPr>
      </p:pic>
      <p:sp>
        <p:nvSpPr>
          <p:cNvPr id="16" name="Google Shape;316;p42">
            <a:extLst>
              <a:ext uri="{FF2B5EF4-FFF2-40B4-BE49-F238E27FC236}">
                <a16:creationId xmlns:a16="http://schemas.microsoft.com/office/drawing/2014/main" id="{567377E6-5551-A44C-BAAD-19B1CDEA25B1}"/>
              </a:ext>
            </a:extLst>
          </p:cNvPr>
          <p:cNvSpPr txBox="1">
            <a:spLocks/>
          </p:cNvSpPr>
          <p:nvPr/>
        </p:nvSpPr>
        <p:spPr>
          <a:xfrm>
            <a:off x="944005" y="3919077"/>
            <a:ext cx="10000220" cy="572700"/>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5000"/>
              </a:lnSpc>
              <a:spcBef>
                <a:spcPts val="0"/>
              </a:spcBef>
              <a:buClr>
                <a:srgbClr val="3F3F3F"/>
              </a:buClr>
              <a:buSzPts val="2800"/>
            </a:pPr>
            <a:r>
              <a:rPr lang="en-US" dirty="0">
                <a:solidFill>
                  <a:schemeClr val="tx1">
                    <a:lumMod val="65000"/>
                    <a:lumOff val="35000"/>
                  </a:schemeClr>
                </a:solidFill>
                <a:latin typeface="Times New Roman" panose="02020603050405020304" pitchFamily="18" charset="0"/>
                <a:ea typeface="Garamond"/>
                <a:cs typeface="Times New Roman" panose="02020603050405020304" pitchFamily="18" charset="0"/>
                <a:sym typeface="Garamond"/>
              </a:rPr>
              <a:t>Solutions</a:t>
            </a:r>
          </a:p>
        </p:txBody>
      </p:sp>
      <p:sp>
        <p:nvSpPr>
          <p:cNvPr id="18" name="矩形 2">
            <a:extLst>
              <a:ext uri="{FF2B5EF4-FFF2-40B4-BE49-F238E27FC236}">
                <a16:creationId xmlns:a16="http://schemas.microsoft.com/office/drawing/2014/main" id="{57A03F24-D358-954D-B23C-7B7348F0E449}"/>
              </a:ext>
            </a:extLst>
          </p:cNvPr>
          <p:cNvSpPr/>
          <p:nvPr/>
        </p:nvSpPr>
        <p:spPr>
          <a:xfrm>
            <a:off x="944005" y="4580481"/>
            <a:ext cx="10241280" cy="50379"/>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20" name="Google Shape;318;p42">
            <a:extLst>
              <a:ext uri="{FF2B5EF4-FFF2-40B4-BE49-F238E27FC236}">
                <a16:creationId xmlns:a16="http://schemas.microsoft.com/office/drawing/2014/main" id="{BE0FA3F6-E71C-0249-A7C2-515E1E670FE9}"/>
              </a:ext>
            </a:extLst>
          </p:cNvPr>
          <p:cNvSpPr txBox="1"/>
          <p:nvPr/>
        </p:nvSpPr>
        <p:spPr>
          <a:xfrm>
            <a:off x="701940" y="4719564"/>
            <a:ext cx="9899386" cy="1824298"/>
          </a:xfrm>
          <a:prstGeom prst="rect">
            <a:avLst/>
          </a:prstGeom>
          <a:noFill/>
          <a:ln>
            <a:noFill/>
          </a:ln>
        </p:spPr>
        <p:txBody>
          <a:bodyPr spcFirstLastPara="1" wrap="square" lIns="91425" tIns="91425" rIns="91425" bIns="91425" anchor="t" anchorCtr="0">
            <a:noAutofit/>
          </a:bodyPr>
          <a:lstStyle/>
          <a:p>
            <a:pPr marL="457200" lvl="0" indent="-317500">
              <a:lnSpc>
                <a:spcPct val="115000"/>
              </a:lnSpc>
              <a:buClr>
                <a:srgbClr val="000000"/>
              </a:buClr>
              <a:buSzPts val="1400"/>
              <a:buFont typeface="Times New Roman"/>
              <a:buChar char="●"/>
            </a:pPr>
            <a:r>
              <a:rPr lang="en-US" sz="1400" b="1"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Visit</a:t>
            </a:r>
            <a:r>
              <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 Have restrict rules for Visa application process and tighten the customs inspections for the countries that have high probability of overstay. Encourage people visiting more often and staying shorter period. </a:t>
            </a:r>
          </a:p>
          <a:p>
            <a:pPr marL="457200" lvl="0" indent="-317500">
              <a:lnSpc>
                <a:spcPct val="115000"/>
              </a:lnSpc>
              <a:buClr>
                <a:srgbClr val="000000"/>
              </a:buClr>
              <a:buSzPts val="1400"/>
              <a:buFont typeface="Times New Roman"/>
              <a:buChar char="●"/>
            </a:pPr>
            <a:r>
              <a:rPr lang="en-US" sz="1400" b="1"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Spend</a:t>
            </a:r>
            <a:r>
              <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 Limit the money the tourists can bring during their trips.</a:t>
            </a:r>
          </a:p>
          <a:p>
            <a:pPr marL="457200" lvl="0" indent="-317500">
              <a:lnSpc>
                <a:spcPct val="115000"/>
              </a:lnSpc>
              <a:buClr>
                <a:srgbClr val="000000"/>
              </a:buClr>
              <a:buSzPts val="1400"/>
              <a:buFont typeface="Times New Roman"/>
              <a:buChar char="●"/>
            </a:pPr>
            <a:r>
              <a:rPr lang="en-US" sz="1400" b="1"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Purpose</a:t>
            </a:r>
            <a:r>
              <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 Make notes on those tourists who stayed longer than the visa issued time. Especially for the tourists that have visits &lt;3.286, spend &lt; 1.9731, and EDI &lt; 1.6361.</a:t>
            </a:r>
          </a:p>
          <a:p>
            <a:pPr marL="457200" lvl="0" indent="-317500">
              <a:lnSpc>
                <a:spcPct val="115000"/>
              </a:lnSpc>
              <a:buClr>
                <a:srgbClr val="000000"/>
              </a:buClr>
              <a:buSzPts val="1400"/>
              <a:buFont typeface="Times New Roman"/>
              <a:buChar char="●"/>
            </a:pPr>
            <a:endPar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17500">
              <a:lnSpc>
                <a:spcPct val="115000"/>
              </a:lnSpc>
              <a:buClr>
                <a:srgbClr val="000000"/>
              </a:buClr>
              <a:buSzPts val="1400"/>
              <a:buFont typeface="Times New Roman"/>
              <a:buChar char="●"/>
            </a:pPr>
            <a:endPar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17500">
              <a:lnSpc>
                <a:spcPct val="115000"/>
              </a:lnSpc>
              <a:buClr>
                <a:srgbClr val="000000"/>
              </a:buClr>
              <a:buSzPts val="1400"/>
              <a:buFont typeface="Times New Roman"/>
              <a:buChar char="●"/>
            </a:pPr>
            <a:endPar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p:txBody>
      </p:sp>
      <p:grpSp>
        <p:nvGrpSpPr>
          <p:cNvPr id="2" name="Group 1">
            <a:extLst>
              <a:ext uri="{FF2B5EF4-FFF2-40B4-BE49-F238E27FC236}">
                <a16:creationId xmlns:a16="http://schemas.microsoft.com/office/drawing/2014/main" id="{51FE7459-80D0-8E4F-8B5A-8D4A7469779E}"/>
              </a:ext>
            </a:extLst>
          </p:cNvPr>
          <p:cNvGrpSpPr/>
          <p:nvPr/>
        </p:nvGrpSpPr>
        <p:grpSpPr>
          <a:xfrm>
            <a:off x="6912429" y="1972703"/>
            <a:ext cx="4503366" cy="1824297"/>
            <a:chOff x="6758620" y="2064159"/>
            <a:chExt cx="4614231" cy="1824297"/>
          </a:xfrm>
        </p:grpSpPr>
        <p:pic>
          <p:nvPicPr>
            <p:cNvPr id="4" name="Picture 3">
              <a:extLst>
                <a:ext uri="{FF2B5EF4-FFF2-40B4-BE49-F238E27FC236}">
                  <a16:creationId xmlns:a16="http://schemas.microsoft.com/office/drawing/2014/main" id="{79FE893E-B147-5249-827D-855F190F75F4}"/>
                </a:ext>
              </a:extLst>
            </p:cNvPr>
            <p:cNvPicPr>
              <a:picLocks noChangeAspect="1"/>
            </p:cNvPicPr>
            <p:nvPr/>
          </p:nvPicPr>
          <p:blipFill rotWithShape="1">
            <a:blip r:embed="rId3">
              <a:extLst>
                <a:ext uri="{28A0092B-C50C-407E-A947-70E740481C1C}">
                  <a14:useLocalDpi xmlns:a14="http://schemas.microsoft.com/office/drawing/2010/main" val="0"/>
                </a:ext>
              </a:extLst>
            </a:blip>
            <a:srcRect r="89214"/>
            <a:stretch/>
          </p:blipFill>
          <p:spPr>
            <a:xfrm>
              <a:off x="6758620" y="2064159"/>
              <a:ext cx="845638" cy="1824297"/>
            </a:xfrm>
            <a:prstGeom prst="rect">
              <a:avLst/>
            </a:prstGeom>
          </p:spPr>
        </p:pic>
        <p:pic>
          <p:nvPicPr>
            <p:cNvPr id="6" name="Picture 5">
              <a:extLst>
                <a:ext uri="{FF2B5EF4-FFF2-40B4-BE49-F238E27FC236}">
                  <a16:creationId xmlns:a16="http://schemas.microsoft.com/office/drawing/2014/main" id="{9CFA341B-8687-604C-BFC7-328D7F0246FC}"/>
                </a:ext>
              </a:extLst>
            </p:cNvPr>
            <p:cNvPicPr>
              <a:picLocks noChangeAspect="1"/>
            </p:cNvPicPr>
            <p:nvPr/>
          </p:nvPicPr>
          <p:blipFill rotWithShape="1">
            <a:blip r:embed="rId3">
              <a:extLst>
                <a:ext uri="{28A0092B-C50C-407E-A947-70E740481C1C}">
                  <a14:useLocalDpi xmlns:a14="http://schemas.microsoft.com/office/drawing/2010/main" val="0"/>
                </a:ext>
              </a:extLst>
            </a:blip>
            <a:srcRect l="35966"/>
            <a:stretch/>
          </p:blipFill>
          <p:spPr>
            <a:xfrm>
              <a:off x="7604258" y="2064159"/>
              <a:ext cx="3768593" cy="1813132"/>
            </a:xfrm>
            <a:prstGeom prst="rect">
              <a:avLst/>
            </a:prstGeom>
          </p:spPr>
        </p:pic>
      </p:grpSp>
    </p:spTree>
    <p:extLst>
      <p:ext uri="{BB962C8B-B14F-4D97-AF65-F5344CB8AC3E}">
        <p14:creationId xmlns:p14="http://schemas.microsoft.com/office/powerpoint/2010/main" val="1426510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503251" y="-762034"/>
            <a:ext cx="15415098" cy="15415098"/>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420238" y="-2632954"/>
            <a:ext cx="7846979" cy="7846979"/>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930078" y="2361968"/>
            <a:ext cx="2659703" cy="769441"/>
          </a:xfrm>
          <a:prstGeom prst="rect">
            <a:avLst/>
          </a:prstGeom>
          <a:noFill/>
        </p:spPr>
        <p:txBody>
          <a:bodyPr wrap="none" rtlCol="0">
            <a:spAutoFit/>
          </a:bodyPr>
          <a:lstStyle/>
          <a:p>
            <a:pPr algn="ctr"/>
            <a:r>
              <a:rPr lang="en-US" altLang="zh-CN" sz="4400" dirty="0">
                <a:solidFill>
                  <a:schemeClr val="bg1"/>
                </a:solidFill>
                <a:latin typeface="Times New Roman" panose="02020603050405020304" pitchFamily="18" charset="0"/>
                <a:cs typeface="Times New Roman" panose="02020603050405020304" pitchFamily="18" charset="0"/>
              </a:rPr>
              <a:t>THANKS!</a:t>
            </a:r>
            <a:endParaRPr lang="zh-CN" altLang="en-US" sz="44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42BD656-0355-2C44-8422-E9E6E7DB027E}"/>
              </a:ext>
            </a:extLst>
          </p:cNvPr>
          <p:cNvSpPr txBox="1"/>
          <p:nvPr/>
        </p:nvSpPr>
        <p:spPr>
          <a:xfrm>
            <a:off x="6538191" y="3516129"/>
            <a:ext cx="3672609" cy="769441"/>
          </a:xfrm>
          <a:prstGeom prst="rect">
            <a:avLst/>
          </a:prstGeom>
          <a:noFill/>
        </p:spPr>
        <p:txBody>
          <a:bodyPr wrap="square" rtlCol="0">
            <a:spAutoFit/>
          </a:bodyPr>
          <a:lstStyle/>
          <a:p>
            <a:r>
              <a:rPr lang="en-US" sz="4400" dirty="0">
                <a:solidFill>
                  <a:schemeClr val="bg1"/>
                </a:solidFill>
                <a:latin typeface="Times New Roman" panose="02020603050405020304" pitchFamily="18" charset="0"/>
                <a:cs typeface="Times New Roman" panose="02020603050405020304" pitchFamily="18" charset="0"/>
              </a:rPr>
              <a:t>QUESTIONS?</a:t>
            </a:r>
            <a:endParaRPr lang="en-US" dirty="0"/>
          </a:p>
        </p:txBody>
      </p:sp>
    </p:spTree>
    <p:extLst>
      <p:ext uri="{BB962C8B-B14F-4D97-AF65-F5344CB8AC3E}">
        <p14:creationId xmlns:p14="http://schemas.microsoft.com/office/powerpoint/2010/main" val="2770161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16;p42">
            <a:extLst>
              <a:ext uri="{FF2B5EF4-FFF2-40B4-BE49-F238E27FC236}">
                <a16:creationId xmlns:a16="http://schemas.microsoft.com/office/drawing/2014/main" id="{35686678-1250-B248-B945-E8C630969E2E}"/>
              </a:ext>
            </a:extLst>
          </p:cNvPr>
          <p:cNvSpPr txBox="1">
            <a:spLocks/>
          </p:cNvSpPr>
          <p:nvPr/>
        </p:nvSpPr>
        <p:spPr>
          <a:xfrm>
            <a:off x="944005" y="3142650"/>
            <a:ext cx="10000220" cy="572700"/>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5000"/>
              </a:lnSpc>
              <a:spcBef>
                <a:spcPts val="0"/>
              </a:spcBef>
              <a:buClr>
                <a:srgbClr val="3F3F3F"/>
              </a:buClr>
              <a:buSzPts val="2800"/>
            </a:pPr>
            <a:r>
              <a:rPr lang="en-US" dirty="0">
                <a:solidFill>
                  <a:schemeClr val="tx1">
                    <a:lumMod val="65000"/>
                    <a:lumOff val="35000"/>
                  </a:schemeClr>
                </a:solidFill>
                <a:latin typeface="Times New Roman" panose="02020603050405020304" pitchFamily="18" charset="0"/>
                <a:ea typeface="Garamond"/>
                <a:cs typeface="Times New Roman" panose="02020603050405020304" pitchFamily="18" charset="0"/>
                <a:sym typeface="Garamond"/>
              </a:rPr>
              <a:t>Appendix</a:t>
            </a:r>
          </a:p>
        </p:txBody>
      </p:sp>
      <p:sp>
        <p:nvSpPr>
          <p:cNvPr id="13" name="椭圆 31">
            <a:extLst>
              <a:ext uri="{FF2B5EF4-FFF2-40B4-BE49-F238E27FC236}">
                <a16:creationId xmlns:a16="http://schemas.microsoft.com/office/drawing/2014/main" id="{AA1A3F64-CBBA-874C-85D7-C939B0B54079}"/>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4" name="椭圆 32">
            <a:extLst>
              <a:ext uri="{FF2B5EF4-FFF2-40B4-BE49-F238E27FC236}">
                <a16:creationId xmlns:a16="http://schemas.microsoft.com/office/drawing/2014/main" id="{FA70EFD7-EB85-7244-A90C-0B8B5586B066}"/>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矩形 2">
            <a:extLst>
              <a:ext uri="{FF2B5EF4-FFF2-40B4-BE49-F238E27FC236}">
                <a16:creationId xmlns:a16="http://schemas.microsoft.com/office/drawing/2014/main" id="{F14EC8BE-93A3-524D-9BD3-FBA08D27E92E}"/>
              </a:ext>
            </a:extLst>
          </p:cNvPr>
          <p:cNvSpPr/>
          <p:nvPr/>
        </p:nvSpPr>
        <p:spPr>
          <a:xfrm>
            <a:off x="944005" y="3884856"/>
            <a:ext cx="10241280" cy="50379"/>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Times New Roman" panose="02020603050405020304" pitchFamily="18" charset="0"/>
              <a:cs typeface="Times New Roman" panose="02020603050405020304" pitchFamily="18" charset="0"/>
            </a:endParaRPr>
          </a:p>
        </p:txBody>
      </p:sp>
      <p:pic>
        <p:nvPicPr>
          <p:cNvPr id="17" name="Google Shape;319;p42">
            <a:extLst>
              <a:ext uri="{FF2B5EF4-FFF2-40B4-BE49-F238E27FC236}">
                <a16:creationId xmlns:a16="http://schemas.microsoft.com/office/drawing/2014/main" id="{E5A89F03-4750-DD49-A31D-D8DCCC7BAD6D}"/>
              </a:ext>
            </a:extLst>
          </p:cNvPr>
          <p:cNvPicPr preferRelativeResize="0"/>
          <p:nvPr/>
        </p:nvPicPr>
        <p:blipFill rotWithShape="1">
          <a:blip r:embed="rId2">
            <a:alphaModFix/>
          </a:blip>
          <a:srcRect/>
          <a:stretch/>
        </p:blipFill>
        <p:spPr>
          <a:xfrm>
            <a:off x="11372851" y="6136134"/>
            <a:ext cx="628650" cy="721866"/>
          </a:xfrm>
          <a:prstGeom prst="rect">
            <a:avLst/>
          </a:prstGeom>
          <a:noFill/>
          <a:ln>
            <a:noFill/>
          </a:ln>
        </p:spPr>
      </p:pic>
    </p:spTree>
    <p:extLst>
      <p:ext uri="{BB962C8B-B14F-4D97-AF65-F5344CB8AC3E}">
        <p14:creationId xmlns:p14="http://schemas.microsoft.com/office/powerpoint/2010/main" val="3680384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16;p42">
            <a:extLst>
              <a:ext uri="{FF2B5EF4-FFF2-40B4-BE49-F238E27FC236}">
                <a16:creationId xmlns:a16="http://schemas.microsoft.com/office/drawing/2014/main" id="{35686678-1250-B248-B945-E8C630969E2E}"/>
              </a:ext>
            </a:extLst>
          </p:cNvPr>
          <p:cNvSpPr txBox="1">
            <a:spLocks/>
          </p:cNvSpPr>
          <p:nvPr/>
        </p:nvSpPr>
        <p:spPr>
          <a:xfrm>
            <a:off x="944005" y="1075056"/>
            <a:ext cx="10000220" cy="572700"/>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5000"/>
              </a:lnSpc>
              <a:spcBef>
                <a:spcPts val="0"/>
              </a:spcBef>
              <a:buClr>
                <a:srgbClr val="3F3F3F"/>
              </a:buClr>
              <a:buSzPts val="2800"/>
            </a:pPr>
            <a:r>
              <a:rPr lang="en-US" dirty="0">
                <a:solidFill>
                  <a:schemeClr val="tx1">
                    <a:lumMod val="65000"/>
                    <a:lumOff val="35000"/>
                  </a:schemeClr>
                </a:solidFill>
                <a:latin typeface="Times New Roman" panose="02020603050405020304" pitchFamily="18" charset="0"/>
                <a:ea typeface="Garamond"/>
                <a:cs typeface="Times New Roman" panose="02020603050405020304" pitchFamily="18" charset="0"/>
                <a:sym typeface="Garamond"/>
              </a:rPr>
              <a:t>Total Visits by Different Purposes</a:t>
            </a:r>
          </a:p>
        </p:txBody>
      </p:sp>
      <p:sp>
        <p:nvSpPr>
          <p:cNvPr id="11" name="Google Shape;318;p42">
            <a:extLst>
              <a:ext uri="{FF2B5EF4-FFF2-40B4-BE49-F238E27FC236}">
                <a16:creationId xmlns:a16="http://schemas.microsoft.com/office/drawing/2014/main" id="{231ADB59-172C-4644-BEB5-C893C859792E}"/>
              </a:ext>
            </a:extLst>
          </p:cNvPr>
          <p:cNvSpPr txBox="1"/>
          <p:nvPr/>
        </p:nvSpPr>
        <p:spPr>
          <a:xfrm>
            <a:off x="830527" y="2245431"/>
            <a:ext cx="3974753" cy="3850281"/>
          </a:xfrm>
          <a:prstGeom prst="rect">
            <a:avLst/>
          </a:prstGeom>
          <a:noFill/>
          <a:ln>
            <a:noFill/>
          </a:ln>
        </p:spPr>
        <p:txBody>
          <a:bodyPr spcFirstLastPara="1" wrap="square" lIns="91425" tIns="91425" rIns="91425" bIns="91425" anchor="t" anchorCtr="0">
            <a:noAutofit/>
          </a:bodyPr>
          <a:lstStyle/>
          <a:p>
            <a:pPr marL="457200" lvl="0" indent="-317500">
              <a:lnSpc>
                <a:spcPct val="115000"/>
              </a:lnSpc>
              <a:buClr>
                <a:srgbClr val="000000"/>
              </a:buClr>
              <a:buSzPts val="1400"/>
              <a:buFont typeface="Times New Roman"/>
              <a:buChar char="●"/>
            </a:pP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Business: 20.5%</a:t>
            </a:r>
          </a:p>
          <a:p>
            <a:pPr marL="457200" lvl="0" indent="-317500">
              <a:lnSpc>
                <a:spcPct val="115000"/>
              </a:lnSpc>
              <a:buClr>
                <a:srgbClr val="000000"/>
              </a:buClr>
              <a:buSzPts val="1400"/>
              <a:buFont typeface="Times New Roman"/>
              <a:buChar char="●"/>
            </a:pPr>
            <a:endPar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17500">
              <a:lnSpc>
                <a:spcPct val="115000"/>
              </a:lnSpc>
              <a:buClr>
                <a:srgbClr val="000000"/>
              </a:buClr>
              <a:buSzPts val="1400"/>
              <a:buFont typeface="Times New Roman"/>
              <a:buChar char="●"/>
            </a:pP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Holiday: 47.2%</a:t>
            </a:r>
          </a:p>
          <a:p>
            <a:pPr marL="457200" lvl="0" indent="-317500">
              <a:lnSpc>
                <a:spcPct val="115000"/>
              </a:lnSpc>
              <a:buClr>
                <a:srgbClr val="000000"/>
              </a:buClr>
              <a:buSzPts val="1400"/>
              <a:buFont typeface="Times New Roman"/>
              <a:buChar char="●"/>
            </a:pPr>
            <a:endPar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17500">
              <a:lnSpc>
                <a:spcPct val="115000"/>
              </a:lnSpc>
              <a:buClr>
                <a:srgbClr val="000000"/>
              </a:buClr>
              <a:buSzPts val="1400"/>
              <a:buFont typeface="Times New Roman"/>
              <a:buChar char="●"/>
            </a:pP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VFR: 23.7%</a:t>
            </a:r>
          </a:p>
          <a:p>
            <a:pPr marL="139700" lvl="0">
              <a:lnSpc>
                <a:spcPct val="115000"/>
              </a:lnSpc>
              <a:buClr>
                <a:srgbClr val="000000"/>
              </a:buClr>
              <a:buSzPts val="1400"/>
            </a:pPr>
            <a:endPar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17500">
              <a:lnSpc>
                <a:spcPct val="115000"/>
              </a:lnSpc>
              <a:buClr>
                <a:srgbClr val="000000"/>
              </a:buClr>
              <a:buSzPts val="1400"/>
              <a:buFont typeface="Times New Roman"/>
              <a:buChar char="●"/>
            </a:pP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Miscellaneous: 7.42%</a:t>
            </a:r>
          </a:p>
          <a:p>
            <a:pPr marL="457200" lvl="0" indent="-317500">
              <a:lnSpc>
                <a:spcPct val="115000"/>
              </a:lnSpc>
              <a:buClr>
                <a:srgbClr val="000000"/>
              </a:buClr>
              <a:buSzPts val="1400"/>
              <a:buFont typeface="Times New Roman"/>
              <a:buChar char="●"/>
            </a:pPr>
            <a:endPar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17500">
              <a:lnSpc>
                <a:spcPct val="115000"/>
              </a:lnSpc>
              <a:buClr>
                <a:srgbClr val="000000"/>
              </a:buClr>
              <a:buSzPts val="1400"/>
              <a:buFont typeface="Times New Roman"/>
              <a:buChar char="●"/>
            </a:pP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Study: 1.2%</a:t>
            </a:r>
          </a:p>
          <a:p>
            <a:pPr marL="457200" lvl="0" indent="-317500">
              <a:lnSpc>
                <a:spcPct val="115000"/>
              </a:lnSpc>
              <a:buClr>
                <a:srgbClr val="000000"/>
              </a:buClr>
              <a:buSzPts val="1400"/>
              <a:buFont typeface="Times New Roman"/>
              <a:buChar char="●"/>
            </a:pPr>
            <a:endPar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139700" lvl="0">
              <a:lnSpc>
                <a:spcPct val="115000"/>
              </a:lnSpc>
              <a:buClr>
                <a:srgbClr val="000000"/>
              </a:buClr>
              <a:buSzPts val="1400"/>
            </a:pPr>
            <a:endPar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p:txBody>
      </p:sp>
      <p:pic>
        <p:nvPicPr>
          <p:cNvPr id="12" name="Google Shape;319;p42">
            <a:extLst>
              <a:ext uri="{FF2B5EF4-FFF2-40B4-BE49-F238E27FC236}">
                <a16:creationId xmlns:a16="http://schemas.microsoft.com/office/drawing/2014/main" id="{530E6D04-4FB5-3D4C-A2B3-594B840AAD5A}"/>
              </a:ext>
            </a:extLst>
          </p:cNvPr>
          <p:cNvPicPr preferRelativeResize="0"/>
          <p:nvPr/>
        </p:nvPicPr>
        <p:blipFill rotWithShape="1">
          <a:blip r:embed="rId2">
            <a:alphaModFix/>
          </a:blip>
          <a:srcRect/>
          <a:stretch/>
        </p:blipFill>
        <p:spPr>
          <a:xfrm>
            <a:off x="11372851" y="6136134"/>
            <a:ext cx="628650" cy="721866"/>
          </a:xfrm>
          <a:prstGeom prst="rect">
            <a:avLst/>
          </a:prstGeom>
          <a:noFill/>
          <a:ln>
            <a:noFill/>
          </a:ln>
        </p:spPr>
      </p:pic>
      <p:sp>
        <p:nvSpPr>
          <p:cNvPr id="13" name="椭圆 31">
            <a:extLst>
              <a:ext uri="{FF2B5EF4-FFF2-40B4-BE49-F238E27FC236}">
                <a16:creationId xmlns:a16="http://schemas.microsoft.com/office/drawing/2014/main" id="{AA1A3F64-CBBA-874C-85D7-C939B0B54079}"/>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4" name="椭圆 32">
            <a:extLst>
              <a:ext uri="{FF2B5EF4-FFF2-40B4-BE49-F238E27FC236}">
                <a16:creationId xmlns:a16="http://schemas.microsoft.com/office/drawing/2014/main" id="{FA70EFD7-EB85-7244-A90C-0B8B5586B066}"/>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矩形 2">
            <a:extLst>
              <a:ext uri="{FF2B5EF4-FFF2-40B4-BE49-F238E27FC236}">
                <a16:creationId xmlns:a16="http://schemas.microsoft.com/office/drawing/2014/main" id="{F14EC8BE-93A3-524D-9BD3-FBA08D27E92E}"/>
              </a:ext>
            </a:extLst>
          </p:cNvPr>
          <p:cNvSpPr/>
          <p:nvPr/>
        </p:nvSpPr>
        <p:spPr>
          <a:xfrm>
            <a:off x="944005" y="1817262"/>
            <a:ext cx="10241280" cy="50379"/>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2B8411C-11A1-394F-AE27-41618CD1E454}"/>
              </a:ext>
            </a:extLst>
          </p:cNvPr>
          <p:cNvPicPr>
            <a:picLocks noChangeAspect="1"/>
          </p:cNvPicPr>
          <p:nvPr/>
        </p:nvPicPr>
        <p:blipFill rotWithShape="1">
          <a:blip r:embed="rId3">
            <a:extLst>
              <a:ext uri="{28A0092B-C50C-407E-A947-70E740481C1C}">
                <a14:useLocalDpi xmlns:a14="http://schemas.microsoft.com/office/drawing/2010/main" val="0"/>
              </a:ext>
            </a:extLst>
          </a:blip>
          <a:srcRect l="2254" b="6605"/>
          <a:stretch/>
        </p:blipFill>
        <p:spPr>
          <a:xfrm>
            <a:off x="4395019" y="2037147"/>
            <a:ext cx="6790266" cy="4637739"/>
          </a:xfrm>
          <a:prstGeom prst="rect">
            <a:avLst/>
          </a:prstGeom>
        </p:spPr>
      </p:pic>
    </p:spTree>
    <p:extLst>
      <p:ext uri="{BB962C8B-B14F-4D97-AF65-F5344CB8AC3E}">
        <p14:creationId xmlns:p14="http://schemas.microsoft.com/office/powerpoint/2010/main" val="2975095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16;p42">
            <a:extLst>
              <a:ext uri="{FF2B5EF4-FFF2-40B4-BE49-F238E27FC236}">
                <a16:creationId xmlns:a16="http://schemas.microsoft.com/office/drawing/2014/main" id="{35686678-1250-B248-B945-E8C630969E2E}"/>
              </a:ext>
            </a:extLst>
          </p:cNvPr>
          <p:cNvSpPr txBox="1">
            <a:spLocks/>
          </p:cNvSpPr>
          <p:nvPr/>
        </p:nvSpPr>
        <p:spPr>
          <a:xfrm>
            <a:off x="944005" y="1075056"/>
            <a:ext cx="10000220" cy="572700"/>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5000"/>
              </a:lnSpc>
              <a:spcBef>
                <a:spcPts val="0"/>
              </a:spcBef>
              <a:buClr>
                <a:srgbClr val="3F3F3F"/>
              </a:buClr>
              <a:buSzPts val="2800"/>
            </a:pPr>
            <a:r>
              <a:rPr lang="en-US" dirty="0">
                <a:solidFill>
                  <a:schemeClr val="tx1">
                    <a:lumMod val="65000"/>
                    <a:lumOff val="35000"/>
                  </a:schemeClr>
                </a:solidFill>
                <a:latin typeface="Times New Roman" panose="02020603050405020304" pitchFamily="18" charset="0"/>
                <a:ea typeface="Garamond"/>
                <a:cs typeface="Times New Roman" panose="02020603050405020304" pitchFamily="18" charset="0"/>
                <a:sym typeface="Garamond"/>
              </a:rPr>
              <a:t>Total Spending by Different Purposes</a:t>
            </a:r>
          </a:p>
        </p:txBody>
      </p:sp>
      <p:sp>
        <p:nvSpPr>
          <p:cNvPr id="11" name="Google Shape;318;p42">
            <a:extLst>
              <a:ext uri="{FF2B5EF4-FFF2-40B4-BE49-F238E27FC236}">
                <a16:creationId xmlns:a16="http://schemas.microsoft.com/office/drawing/2014/main" id="{231ADB59-172C-4644-BEB5-C893C859792E}"/>
              </a:ext>
            </a:extLst>
          </p:cNvPr>
          <p:cNvSpPr txBox="1"/>
          <p:nvPr/>
        </p:nvSpPr>
        <p:spPr>
          <a:xfrm>
            <a:off x="830527" y="2245431"/>
            <a:ext cx="3974753" cy="3850281"/>
          </a:xfrm>
          <a:prstGeom prst="rect">
            <a:avLst/>
          </a:prstGeom>
          <a:noFill/>
          <a:ln>
            <a:noFill/>
          </a:ln>
        </p:spPr>
        <p:txBody>
          <a:bodyPr spcFirstLastPara="1" wrap="square" lIns="91425" tIns="91425" rIns="91425" bIns="91425" anchor="t" anchorCtr="0">
            <a:noAutofit/>
          </a:bodyPr>
          <a:lstStyle/>
          <a:p>
            <a:pPr marL="457200" lvl="0" indent="-317500">
              <a:lnSpc>
                <a:spcPct val="115000"/>
              </a:lnSpc>
              <a:buClr>
                <a:srgbClr val="000000"/>
              </a:buClr>
              <a:buSzPts val="1400"/>
              <a:buFont typeface="Times New Roman"/>
              <a:buChar char="●"/>
            </a:pP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Business: 27.7%</a:t>
            </a:r>
          </a:p>
          <a:p>
            <a:pPr marL="457200" lvl="0" indent="-317500">
              <a:lnSpc>
                <a:spcPct val="115000"/>
              </a:lnSpc>
              <a:buClr>
                <a:srgbClr val="000000"/>
              </a:buClr>
              <a:buSzPts val="1400"/>
              <a:buFont typeface="Times New Roman"/>
              <a:buChar char="●"/>
            </a:pPr>
            <a:endPar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17500">
              <a:lnSpc>
                <a:spcPct val="115000"/>
              </a:lnSpc>
              <a:buClr>
                <a:srgbClr val="000000"/>
              </a:buClr>
              <a:buSzPts val="1400"/>
              <a:buFont typeface="Times New Roman"/>
              <a:buChar char="●"/>
            </a:pP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Holiday: 43.3%</a:t>
            </a:r>
          </a:p>
          <a:p>
            <a:pPr marL="457200" lvl="0" indent="-317500">
              <a:lnSpc>
                <a:spcPct val="115000"/>
              </a:lnSpc>
              <a:buClr>
                <a:srgbClr val="000000"/>
              </a:buClr>
              <a:buSzPts val="1400"/>
              <a:buFont typeface="Times New Roman"/>
              <a:buChar char="●"/>
            </a:pPr>
            <a:endPar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17500">
              <a:lnSpc>
                <a:spcPct val="115000"/>
              </a:lnSpc>
              <a:buClr>
                <a:srgbClr val="000000"/>
              </a:buClr>
              <a:buSzPts val="1400"/>
              <a:buFont typeface="Times New Roman"/>
              <a:buChar char="●"/>
            </a:pP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VFR: 16.9%</a:t>
            </a:r>
          </a:p>
          <a:p>
            <a:pPr marL="139700" lvl="0">
              <a:lnSpc>
                <a:spcPct val="115000"/>
              </a:lnSpc>
              <a:buClr>
                <a:srgbClr val="000000"/>
              </a:buClr>
              <a:buSzPts val="1400"/>
            </a:pPr>
            <a:endPar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17500">
              <a:lnSpc>
                <a:spcPct val="115000"/>
              </a:lnSpc>
              <a:buClr>
                <a:srgbClr val="000000"/>
              </a:buClr>
              <a:buSzPts val="1400"/>
              <a:buFont typeface="Times New Roman"/>
              <a:buChar char="●"/>
            </a:pP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Miscellaneous: 7.1%</a:t>
            </a:r>
          </a:p>
          <a:p>
            <a:pPr marL="457200" lvl="0" indent="-317500">
              <a:lnSpc>
                <a:spcPct val="115000"/>
              </a:lnSpc>
              <a:buClr>
                <a:srgbClr val="000000"/>
              </a:buClr>
              <a:buSzPts val="1400"/>
              <a:buFont typeface="Times New Roman"/>
              <a:buChar char="●"/>
            </a:pPr>
            <a:endPar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17500">
              <a:lnSpc>
                <a:spcPct val="115000"/>
              </a:lnSpc>
              <a:buClr>
                <a:srgbClr val="000000"/>
              </a:buClr>
              <a:buSzPts val="1400"/>
              <a:buFont typeface="Times New Roman"/>
              <a:buChar char="●"/>
            </a:pP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Study: 5.05%</a:t>
            </a:r>
          </a:p>
          <a:p>
            <a:pPr marL="457200" lvl="0" indent="-317500">
              <a:lnSpc>
                <a:spcPct val="115000"/>
              </a:lnSpc>
              <a:buClr>
                <a:srgbClr val="000000"/>
              </a:buClr>
              <a:buSzPts val="1400"/>
              <a:buFont typeface="Times New Roman"/>
              <a:buChar char="●"/>
            </a:pPr>
            <a:endPar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139700" lvl="0">
              <a:lnSpc>
                <a:spcPct val="115000"/>
              </a:lnSpc>
              <a:buClr>
                <a:srgbClr val="000000"/>
              </a:buClr>
              <a:buSzPts val="1400"/>
            </a:pPr>
            <a:endPar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p:txBody>
      </p:sp>
      <p:pic>
        <p:nvPicPr>
          <p:cNvPr id="12" name="Google Shape;319;p42">
            <a:extLst>
              <a:ext uri="{FF2B5EF4-FFF2-40B4-BE49-F238E27FC236}">
                <a16:creationId xmlns:a16="http://schemas.microsoft.com/office/drawing/2014/main" id="{530E6D04-4FB5-3D4C-A2B3-594B840AAD5A}"/>
              </a:ext>
            </a:extLst>
          </p:cNvPr>
          <p:cNvPicPr preferRelativeResize="0"/>
          <p:nvPr/>
        </p:nvPicPr>
        <p:blipFill rotWithShape="1">
          <a:blip r:embed="rId2">
            <a:alphaModFix/>
          </a:blip>
          <a:srcRect/>
          <a:stretch/>
        </p:blipFill>
        <p:spPr>
          <a:xfrm>
            <a:off x="11372851" y="6136134"/>
            <a:ext cx="628650" cy="721866"/>
          </a:xfrm>
          <a:prstGeom prst="rect">
            <a:avLst/>
          </a:prstGeom>
          <a:noFill/>
          <a:ln>
            <a:noFill/>
          </a:ln>
        </p:spPr>
      </p:pic>
      <p:sp>
        <p:nvSpPr>
          <p:cNvPr id="13" name="椭圆 31">
            <a:extLst>
              <a:ext uri="{FF2B5EF4-FFF2-40B4-BE49-F238E27FC236}">
                <a16:creationId xmlns:a16="http://schemas.microsoft.com/office/drawing/2014/main" id="{AA1A3F64-CBBA-874C-85D7-C939B0B54079}"/>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4" name="椭圆 32">
            <a:extLst>
              <a:ext uri="{FF2B5EF4-FFF2-40B4-BE49-F238E27FC236}">
                <a16:creationId xmlns:a16="http://schemas.microsoft.com/office/drawing/2014/main" id="{FA70EFD7-EB85-7244-A90C-0B8B5586B066}"/>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矩形 2">
            <a:extLst>
              <a:ext uri="{FF2B5EF4-FFF2-40B4-BE49-F238E27FC236}">
                <a16:creationId xmlns:a16="http://schemas.microsoft.com/office/drawing/2014/main" id="{F14EC8BE-93A3-524D-9BD3-FBA08D27E92E}"/>
              </a:ext>
            </a:extLst>
          </p:cNvPr>
          <p:cNvSpPr/>
          <p:nvPr/>
        </p:nvSpPr>
        <p:spPr>
          <a:xfrm>
            <a:off x="944005" y="1817262"/>
            <a:ext cx="10241280" cy="50379"/>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close up of a logo&#13;&#10;&#13;&#10;Description automatically generated">
            <a:extLst>
              <a:ext uri="{FF2B5EF4-FFF2-40B4-BE49-F238E27FC236}">
                <a16:creationId xmlns:a16="http://schemas.microsoft.com/office/drawing/2014/main" id="{8BFF28CA-94E8-304A-9922-0CA6C5B8FA06}"/>
              </a:ext>
            </a:extLst>
          </p:cNvPr>
          <p:cNvPicPr>
            <a:picLocks noChangeAspect="1"/>
          </p:cNvPicPr>
          <p:nvPr/>
        </p:nvPicPr>
        <p:blipFill rotWithShape="1">
          <a:blip r:embed="rId3">
            <a:extLst>
              <a:ext uri="{28A0092B-C50C-407E-A947-70E740481C1C}">
                <a14:useLocalDpi xmlns:a14="http://schemas.microsoft.com/office/drawing/2010/main" val="0"/>
              </a:ext>
            </a:extLst>
          </a:blip>
          <a:srcRect l="1438" b="6146"/>
          <a:stretch/>
        </p:blipFill>
        <p:spPr>
          <a:xfrm>
            <a:off x="4454013" y="2037147"/>
            <a:ext cx="6731271" cy="4648795"/>
          </a:xfrm>
          <a:prstGeom prst="rect">
            <a:avLst/>
          </a:prstGeom>
        </p:spPr>
      </p:pic>
    </p:spTree>
    <p:extLst>
      <p:ext uri="{BB962C8B-B14F-4D97-AF65-F5344CB8AC3E}">
        <p14:creationId xmlns:p14="http://schemas.microsoft.com/office/powerpoint/2010/main" val="342740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16;p42">
            <a:extLst>
              <a:ext uri="{FF2B5EF4-FFF2-40B4-BE49-F238E27FC236}">
                <a16:creationId xmlns:a16="http://schemas.microsoft.com/office/drawing/2014/main" id="{35686678-1250-B248-B945-E8C630969E2E}"/>
              </a:ext>
            </a:extLst>
          </p:cNvPr>
          <p:cNvSpPr txBox="1">
            <a:spLocks/>
          </p:cNvSpPr>
          <p:nvPr/>
        </p:nvSpPr>
        <p:spPr>
          <a:xfrm>
            <a:off x="944005" y="1075056"/>
            <a:ext cx="10000220" cy="572700"/>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5000"/>
              </a:lnSpc>
              <a:spcBef>
                <a:spcPts val="0"/>
              </a:spcBef>
              <a:buClr>
                <a:srgbClr val="3F3F3F"/>
              </a:buClr>
              <a:buSzPts val="2800"/>
            </a:pPr>
            <a:r>
              <a:rPr lang="en-US" dirty="0">
                <a:solidFill>
                  <a:schemeClr val="tx1">
                    <a:lumMod val="65000"/>
                    <a:lumOff val="35000"/>
                  </a:schemeClr>
                </a:solidFill>
                <a:latin typeface="Times New Roman" panose="02020603050405020304" pitchFamily="18" charset="0"/>
                <a:ea typeface="Garamond"/>
                <a:cs typeface="Times New Roman" panose="02020603050405020304" pitchFamily="18" charset="0"/>
                <a:sym typeface="Garamond"/>
              </a:rPr>
              <a:t>Total Visits by Different Transportations</a:t>
            </a:r>
          </a:p>
        </p:txBody>
      </p:sp>
      <p:sp>
        <p:nvSpPr>
          <p:cNvPr id="11" name="Google Shape;318;p42">
            <a:extLst>
              <a:ext uri="{FF2B5EF4-FFF2-40B4-BE49-F238E27FC236}">
                <a16:creationId xmlns:a16="http://schemas.microsoft.com/office/drawing/2014/main" id="{231ADB59-172C-4644-BEB5-C893C859792E}"/>
              </a:ext>
            </a:extLst>
          </p:cNvPr>
          <p:cNvSpPr txBox="1"/>
          <p:nvPr/>
        </p:nvSpPr>
        <p:spPr>
          <a:xfrm>
            <a:off x="830527" y="2245431"/>
            <a:ext cx="3974753" cy="3850281"/>
          </a:xfrm>
          <a:prstGeom prst="rect">
            <a:avLst/>
          </a:prstGeom>
          <a:noFill/>
          <a:ln>
            <a:noFill/>
          </a:ln>
        </p:spPr>
        <p:txBody>
          <a:bodyPr spcFirstLastPara="1" wrap="square" lIns="91425" tIns="91425" rIns="91425" bIns="91425" anchor="t" anchorCtr="0">
            <a:noAutofit/>
          </a:bodyPr>
          <a:lstStyle/>
          <a:p>
            <a:pPr marL="457200" lvl="0" indent="-317500">
              <a:lnSpc>
                <a:spcPct val="115000"/>
              </a:lnSpc>
              <a:buClr>
                <a:srgbClr val="000000"/>
              </a:buClr>
              <a:buSzPts val="1400"/>
              <a:buFont typeface="Times New Roman"/>
              <a:buChar char="●"/>
            </a:pP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Air: 78.7% </a:t>
            </a:r>
          </a:p>
          <a:p>
            <a:pPr marL="457200" lvl="0" indent="-317500">
              <a:lnSpc>
                <a:spcPct val="115000"/>
              </a:lnSpc>
              <a:buClr>
                <a:srgbClr val="000000"/>
              </a:buClr>
              <a:buSzPts val="1400"/>
              <a:buFont typeface="Times New Roman"/>
              <a:buChar char="●"/>
            </a:pPr>
            <a:endPar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17500">
              <a:lnSpc>
                <a:spcPct val="115000"/>
              </a:lnSpc>
              <a:buClr>
                <a:srgbClr val="000000"/>
              </a:buClr>
              <a:buSzPts val="1400"/>
              <a:buFont typeface="Times New Roman"/>
              <a:buChar char="●"/>
            </a:pP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Tunnel: 13.7%</a:t>
            </a:r>
          </a:p>
          <a:p>
            <a:pPr marL="457200" lvl="0" indent="-317500">
              <a:lnSpc>
                <a:spcPct val="115000"/>
              </a:lnSpc>
              <a:buClr>
                <a:srgbClr val="000000"/>
              </a:buClr>
              <a:buSzPts val="1400"/>
              <a:buFont typeface="Times New Roman"/>
              <a:buChar char="●"/>
            </a:pPr>
            <a:endPar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17500">
              <a:lnSpc>
                <a:spcPct val="115000"/>
              </a:lnSpc>
              <a:buClr>
                <a:srgbClr val="000000"/>
              </a:buClr>
              <a:buSzPts val="1400"/>
              <a:buFont typeface="Times New Roman"/>
              <a:buChar char="●"/>
            </a:pP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Sea: 7.64%</a:t>
            </a:r>
          </a:p>
          <a:p>
            <a:pPr marL="457200" lvl="0" indent="-317500">
              <a:lnSpc>
                <a:spcPct val="115000"/>
              </a:lnSpc>
              <a:buClr>
                <a:srgbClr val="000000"/>
              </a:buClr>
              <a:buSzPts val="1400"/>
              <a:buFont typeface="Times New Roman"/>
              <a:buChar char="●"/>
            </a:pPr>
            <a:endPar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139700" lvl="0">
              <a:lnSpc>
                <a:spcPct val="115000"/>
              </a:lnSpc>
              <a:buClr>
                <a:srgbClr val="000000"/>
              </a:buClr>
              <a:buSzPts val="1400"/>
            </a:pPr>
            <a:endPar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p:txBody>
      </p:sp>
      <p:pic>
        <p:nvPicPr>
          <p:cNvPr id="12" name="Google Shape;319;p42">
            <a:extLst>
              <a:ext uri="{FF2B5EF4-FFF2-40B4-BE49-F238E27FC236}">
                <a16:creationId xmlns:a16="http://schemas.microsoft.com/office/drawing/2014/main" id="{530E6D04-4FB5-3D4C-A2B3-594B840AAD5A}"/>
              </a:ext>
            </a:extLst>
          </p:cNvPr>
          <p:cNvPicPr preferRelativeResize="0"/>
          <p:nvPr/>
        </p:nvPicPr>
        <p:blipFill rotWithShape="1">
          <a:blip r:embed="rId2">
            <a:alphaModFix/>
          </a:blip>
          <a:srcRect/>
          <a:stretch/>
        </p:blipFill>
        <p:spPr>
          <a:xfrm>
            <a:off x="11372851" y="6136134"/>
            <a:ext cx="628650" cy="721866"/>
          </a:xfrm>
          <a:prstGeom prst="rect">
            <a:avLst/>
          </a:prstGeom>
          <a:noFill/>
          <a:ln>
            <a:noFill/>
          </a:ln>
        </p:spPr>
      </p:pic>
      <p:sp>
        <p:nvSpPr>
          <p:cNvPr id="13" name="椭圆 31">
            <a:extLst>
              <a:ext uri="{FF2B5EF4-FFF2-40B4-BE49-F238E27FC236}">
                <a16:creationId xmlns:a16="http://schemas.microsoft.com/office/drawing/2014/main" id="{AA1A3F64-CBBA-874C-85D7-C939B0B54079}"/>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4" name="椭圆 32">
            <a:extLst>
              <a:ext uri="{FF2B5EF4-FFF2-40B4-BE49-F238E27FC236}">
                <a16:creationId xmlns:a16="http://schemas.microsoft.com/office/drawing/2014/main" id="{FA70EFD7-EB85-7244-A90C-0B8B5586B066}"/>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矩形 2">
            <a:extLst>
              <a:ext uri="{FF2B5EF4-FFF2-40B4-BE49-F238E27FC236}">
                <a16:creationId xmlns:a16="http://schemas.microsoft.com/office/drawing/2014/main" id="{F14EC8BE-93A3-524D-9BD3-FBA08D27E92E}"/>
              </a:ext>
            </a:extLst>
          </p:cNvPr>
          <p:cNvSpPr/>
          <p:nvPr/>
        </p:nvSpPr>
        <p:spPr>
          <a:xfrm>
            <a:off x="944005" y="1817262"/>
            <a:ext cx="10241280" cy="50379"/>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Times New Roman" panose="02020603050405020304" pitchFamily="18" charset="0"/>
              <a:cs typeface="Times New Roman" panose="02020603050405020304" pitchFamily="18" charset="0"/>
            </a:endParaRPr>
          </a:p>
        </p:txBody>
      </p:sp>
      <p:pic>
        <p:nvPicPr>
          <p:cNvPr id="3" name="Picture 2" descr="A close up of a logo&#13;&#10;&#13;&#10;Description automatically generated">
            <a:extLst>
              <a:ext uri="{FF2B5EF4-FFF2-40B4-BE49-F238E27FC236}">
                <a16:creationId xmlns:a16="http://schemas.microsoft.com/office/drawing/2014/main" id="{9BEEADD2-EE7A-A246-94C9-867141A1BB66}"/>
              </a:ext>
            </a:extLst>
          </p:cNvPr>
          <p:cNvPicPr>
            <a:picLocks noChangeAspect="1"/>
          </p:cNvPicPr>
          <p:nvPr/>
        </p:nvPicPr>
        <p:blipFill rotWithShape="1">
          <a:blip r:embed="rId3">
            <a:extLst>
              <a:ext uri="{28A0092B-C50C-407E-A947-70E740481C1C}">
                <a14:useLocalDpi xmlns:a14="http://schemas.microsoft.com/office/drawing/2010/main" val="0"/>
              </a:ext>
            </a:extLst>
          </a:blip>
          <a:srcRect l="7844" b="3131"/>
          <a:stretch/>
        </p:blipFill>
        <p:spPr>
          <a:xfrm>
            <a:off x="4805281" y="2037148"/>
            <a:ext cx="6380004" cy="4459480"/>
          </a:xfrm>
          <a:prstGeom prst="rect">
            <a:avLst/>
          </a:prstGeom>
        </p:spPr>
      </p:pic>
    </p:spTree>
    <p:extLst>
      <p:ext uri="{BB962C8B-B14F-4D97-AF65-F5344CB8AC3E}">
        <p14:creationId xmlns:p14="http://schemas.microsoft.com/office/powerpoint/2010/main" val="61797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16;p42">
            <a:extLst>
              <a:ext uri="{FF2B5EF4-FFF2-40B4-BE49-F238E27FC236}">
                <a16:creationId xmlns:a16="http://schemas.microsoft.com/office/drawing/2014/main" id="{35686678-1250-B248-B945-E8C630969E2E}"/>
              </a:ext>
            </a:extLst>
          </p:cNvPr>
          <p:cNvSpPr txBox="1">
            <a:spLocks/>
          </p:cNvSpPr>
          <p:nvPr/>
        </p:nvSpPr>
        <p:spPr>
          <a:xfrm>
            <a:off x="944005" y="1075056"/>
            <a:ext cx="10000220" cy="572700"/>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5000"/>
              </a:lnSpc>
              <a:spcBef>
                <a:spcPts val="0"/>
              </a:spcBef>
              <a:buClr>
                <a:srgbClr val="3F3F3F"/>
              </a:buClr>
              <a:buSzPts val="2800"/>
            </a:pPr>
            <a:r>
              <a:rPr lang="en-US" dirty="0">
                <a:solidFill>
                  <a:schemeClr val="tx1">
                    <a:lumMod val="65000"/>
                    <a:lumOff val="35000"/>
                  </a:schemeClr>
                </a:solidFill>
                <a:latin typeface="Times New Roman" panose="02020603050405020304" pitchFamily="18" charset="0"/>
                <a:ea typeface="Garamond"/>
                <a:cs typeface="Times New Roman" panose="02020603050405020304" pitchFamily="18" charset="0"/>
                <a:sym typeface="Garamond"/>
              </a:rPr>
              <a:t>Total Visits by Different Quarters</a:t>
            </a:r>
          </a:p>
        </p:txBody>
      </p:sp>
      <p:sp>
        <p:nvSpPr>
          <p:cNvPr id="11" name="Google Shape;318;p42">
            <a:extLst>
              <a:ext uri="{FF2B5EF4-FFF2-40B4-BE49-F238E27FC236}">
                <a16:creationId xmlns:a16="http://schemas.microsoft.com/office/drawing/2014/main" id="{231ADB59-172C-4644-BEB5-C893C859792E}"/>
              </a:ext>
            </a:extLst>
          </p:cNvPr>
          <p:cNvSpPr txBox="1"/>
          <p:nvPr/>
        </p:nvSpPr>
        <p:spPr>
          <a:xfrm>
            <a:off x="830527" y="2245431"/>
            <a:ext cx="3974753" cy="3850281"/>
          </a:xfrm>
          <a:prstGeom prst="rect">
            <a:avLst/>
          </a:prstGeom>
          <a:noFill/>
          <a:ln>
            <a:noFill/>
          </a:ln>
        </p:spPr>
        <p:txBody>
          <a:bodyPr spcFirstLastPara="1" wrap="square" lIns="91425" tIns="91425" rIns="91425" bIns="91425" anchor="t" anchorCtr="0">
            <a:noAutofit/>
          </a:bodyPr>
          <a:lstStyle/>
          <a:p>
            <a:pPr marL="457200" lvl="0" indent="-317500">
              <a:lnSpc>
                <a:spcPct val="115000"/>
              </a:lnSpc>
              <a:buClr>
                <a:srgbClr val="000000"/>
              </a:buClr>
              <a:buSzPts val="1400"/>
              <a:buFont typeface="Times New Roman"/>
              <a:buChar char="●"/>
            </a:pP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Q1: 30.7%</a:t>
            </a:r>
          </a:p>
          <a:p>
            <a:pPr marL="457200" lvl="0" indent="-317500">
              <a:lnSpc>
                <a:spcPct val="115000"/>
              </a:lnSpc>
              <a:buClr>
                <a:srgbClr val="000000"/>
              </a:buClr>
              <a:buSzPts val="1400"/>
              <a:buFont typeface="Times New Roman"/>
              <a:buChar char="●"/>
            </a:pPr>
            <a:endPar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17500">
              <a:lnSpc>
                <a:spcPct val="115000"/>
              </a:lnSpc>
              <a:buClr>
                <a:srgbClr val="000000"/>
              </a:buClr>
              <a:buSzPts val="1400"/>
              <a:buFont typeface="Times New Roman"/>
              <a:buChar char="●"/>
            </a:pP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Q2: 26.4%</a:t>
            </a:r>
          </a:p>
          <a:p>
            <a:pPr marL="457200" lvl="0" indent="-317500">
              <a:lnSpc>
                <a:spcPct val="115000"/>
              </a:lnSpc>
              <a:buClr>
                <a:srgbClr val="000000"/>
              </a:buClr>
              <a:buSzPts val="1400"/>
              <a:buFont typeface="Times New Roman"/>
              <a:buChar char="●"/>
            </a:pPr>
            <a:endPar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17500">
              <a:lnSpc>
                <a:spcPct val="115000"/>
              </a:lnSpc>
              <a:buClr>
                <a:srgbClr val="000000"/>
              </a:buClr>
              <a:buSzPts val="1400"/>
              <a:buFont typeface="Times New Roman"/>
              <a:buChar char="●"/>
            </a:pP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Q3: 28.3%</a:t>
            </a:r>
          </a:p>
          <a:p>
            <a:pPr marL="457200" lvl="0" indent="-317500">
              <a:lnSpc>
                <a:spcPct val="115000"/>
              </a:lnSpc>
              <a:buClr>
                <a:srgbClr val="000000"/>
              </a:buClr>
              <a:buSzPts val="1400"/>
              <a:buFont typeface="Times New Roman"/>
              <a:buChar char="●"/>
            </a:pPr>
            <a:endPar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17500">
              <a:lnSpc>
                <a:spcPct val="115000"/>
              </a:lnSpc>
              <a:buClr>
                <a:srgbClr val="000000"/>
              </a:buClr>
              <a:buSzPts val="1400"/>
              <a:buFont typeface="Times New Roman"/>
              <a:buChar char="●"/>
            </a:pP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Q4: 24.7%</a:t>
            </a:r>
          </a:p>
          <a:p>
            <a:pPr marL="457200" lvl="0" indent="-317500">
              <a:lnSpc>
                <a:spcPct val="115000"/>
              </a:lnSpc>
              <a:buClr>
                <a:srgbClr val="000000"/>
              </a:buClr>
              <a:buSzPts val="1400"/>
              <a:buFont typeface="Times New Roman"/>
              <a:buChar char="●"/>
            </a:pPr>
            <a:endPar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139700" lvl="0">
              <a:lnSpc>
                <a:spcPct val="115000"/>
              </a:lnSpc>
              <a:buClr>
                <a:srgbClr val="000000"/>
              </a:buClr>
              <a:buSzPts val="1400"/>
            </a:pPr>
            <a:endPar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p:txBody>
      </p:sp>
      <p:pic>
        <p:nvPicPr>
          <p:cNvPr id="12" name="Google Shape;319;p42">
            <a:extLst>
              <a:ext uri="{FF2B5EF4-FFF2-40B4-BE49-F238E27FC236}">
                <a16:creationId xmlns:a16="http://schemas.microsoft.com/office/drawing/2014/main" id="{530E6D04-4FB5-3D4C-A2B3-594B840AAD5A}"/>
              </a:ext>
            </a:extLst>
          </p:cNvPr>
          <p:cNvPicPr preferRelativeResize="0"/>
          <p:nvPr/>
        </p:nvPicPr>
        <p:blipFill rotWithShape="1">
          <a:blip r:embed="rId2">
            <a:alphaModFix/>
          </a:blip>
          <a:srcRect/>
          <a:stretch/>
        </p:blipFill>
        <p:spPr>
          <a:xfrm>
            <a:off x="11372851" y="6136134"/>
            <a:ext cx="628650" cy="721866"/>
          </a:xfrm>
          <a:prstGeom prst="rect">
            <a:avLst/>
          </a:prstGeom>
          <a:noFill/>
          <a:ln>
            <a:noFill/>
          </a:ln>
        </p:spPr>
      </p:pic>
      <p:sp>
        <p:nvSpPr>
          <p:cNvPr id="13" name="椭圆 31">
            <a:extLst>
              <a:ext uri="{FF2B5EF4-FFF2-40B4-BE49-F238E27FC236}">
                <a16:creationId xmlns:a16="http://schemas.microsoft.com/office/drawing/2014/main" id="{AA1A3F64-CBBA-874C-85D7-C939B0B54079}"/>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4" name="椭圆 32">
            <a:extLst>
              <a:ext uri="{FF2B5EF4-FFF2-40B4-BE49-F238E27FC236}">
                <a16:creationId xmlns:a16="http://schemas.microsoft.com/office/drawing/2014/main" id="{FA70EFD7-EB85-7244-A90C-0B8B5586B066}"/>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矩形 2">
            <a:extLst>
              <a:ext uri="{FF2B5EF4-FFF2-40B4-BE49-F238E27FC236}">
                <a16:creationId xmlns:a16="http://schemas.microsoft.com/office/drawing/2014/main" id="{F14EC8BE-93A3-524D-9BD3-FBA08D27E92E}"/>
              </a:ext>
            </a:extLst>
          </p:cNvPr>
          <p:cNvSpPr/>
          <p:nvPr/>
        </p:nvSpPr>
        <p:spPr>
          <a:xfrm>
            <a:off x="944005" y="1817262"/>
            <a:ext cx="10241280" cy="50379"/>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A8F8397-1E0E-2746-8BD6-1DF26D1A1592}"/>
              </a:ext>
            </a:extLst>
          </p:cNvPr>
          <p:cNvPicPr>
            <a:picLocks noChangeAspect="1"/>
          </p:cNvPicPr>
          <p:nvPr/>
        </p:nvPicPr>
        <p:blipFill rotWithShape="1">
          <a:blip r:embed="rId3">
            <a:extLst>
              <a:ext uri="{28A0092B-C50C-407E-A947-70E740481C1C}">
                <a14:useLocalDpi xmlns:a14="http://schemas.microsoft.com/office/drawing/2010/main" val="0"/>
              </a:ext>
            </a:extLst>
          </a:blip>
          <a:srcRect l="14794" b="7199"/>
          <a:stretch/>
        </p:blipFill>
        <p:spPr>
          <a:xfrm>
            <a:off x="4970206" y="2037147"/>
            <a:ext cx="6215079" cy="4458727"/>
          </a:xfrm>
          <a:prstGeom prst="rect">
            <a:avLst/>
          </a:prstGeom>
        </p:spPr>
      </p:pic>
    </p:spTree>
    <p:extLst>
      <p:ext uri="{BB962C8B-B14F-4D97-AF65-F5344CB8AC3E}">
        <p14:creationId xmlns:p14="http://schemas.microsoft.com/office/powerpoint/2010/main" val="1042688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16;p42">
            <a:extLst>
              <a:ext uri="{FF2B5EF4-FFF2-40B4-BE49-F238E27FC236}">
                <a16:creationId xmlns:a16="http://schemas.microsoft.com/office/drawing/2014/main" id="{35686678-1250-B248-B945-E8C630969E2E}"/>
              </a:ext>
            </a:extLst>
          </p:cNvPr>
          <p:cNvSpPr txBox="1">
            <a:spLocks/>
          </p:cNvSpPr>
          <p:nvPr/>
        </p:nvSpPr>
        <p:spPr>
          <a:xfrm>
            <a:off x="944005" y="1075056"/>
            <a:ext cx="10000220" cy="572700"/>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5000"/>
              </a:lnSpc>
              <a:spcBef>
                <a:spcPts val="0"/>
              </a:spcBef>
              <a:buClr>
                <a:srgbClr val="3F3F3F"/>
              </a:buClr>
              <a:buSzPts val="2800"/>
            </a:pPr>
            <a:r>
              <a:rPr lang="en-US" dirty="0">
                <a:solidFill>
                  <a:schemeClr val="tx1">
                    <a:lumMod val="65000"/>
                    <a:lumOff val="35000"/>
                  </a:schemeClr>
                </a:solidFill>
                <a:latin typeface="Times New Roman" panose="02020603050405020304" pitchFamily="18" charset="0"/>
                <a:ea typeface="Garamond"/>
                <a:cs typeface="Times New Roman" panose="02020603050405020304" pitchFamily="18" charset="0"/>
                <a:sym typeface="Garamond"/>
              </a:rPr>
              <a:t>Total Visits by Different Duration</a:t>
            </a:r>
          </a:p>
        </p:txBody>
      </p:sp>
      <p:sp>
        <p:nvSpPr>
          <p:cNvPr id="11" name="Google Shape;318;p42">
            <a:extLst>
              <a:ext uri="{FF2B5EF4-FFF2-40B4-BE49-F238E27FC236}">
                <a16:creationId xmlns:a16="http://schemas.microsoft.com/office/drawing/2014/main" id="{231ADB59-172C-4644-BEB5-C893C859792E}"/>
              </a:ext>
            </a:extLst>
          </p:cNvPr>
          <p:cNvSpPr txBox="1"/>
          <p:nvPr/>
        </p:nvSpPr>
        <p:spPr>
          <a:xfrm>
            <a:off x="830527" y="2245431"/>
            <a:ext cx="3974753" cy="3850281"/>
          </a:xfrm>
          <a:prstGeom prst="rect">
            <a:avLst/>
          </a:prstGeom>
          <a:noFill/>
          <a:ln>
            <a:noFill/>
          </a:ln>
        </p:spPr>
        <p:txBody>
          <a:bodyPr spcFirstLastPara="1" wrap="square" lIns="91425" tIns="91425" rIns="91425" bIns="91425" anchor="t" anchorCtr="0">
            <a:noAutofit/>
          </a:bodyPr>
          <a:lstStyle/>
          <a:p>
            <a:pPr marL="457200" lvl="0" indent="-317500">
              <a:lnSpc>
                <a:spcPct val="115000"/>
              </a:lnSpc>
              <a:buClr>
                <a:srgbClr val="000000"/>
              </a:buClr>
              <a:buSzPts val="1400"/>
              <a:buFont typeface="Times New Roman"/>
              <a:buChar char="●"/>
            </a:pP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1-3 Nights: 47%</a:t>
            </a:r>
          </a:p>
          <a:p>
            <a:pPr marL="457200" lvl="0" indent="-317500">
              <a:lnSpc>
                <a:spcPct val="115000"/>
              </a:lnSpc>
              <a:buClr>
                <a:srgbClr val="000000"/>
              </a:buClr>
              <a:buSzPts val="1400"/>
              <a:buFont typeface="Times New Roman"/>
              <a:buChar char="●"/>
            </a:pPr>
            <a:endPar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17500">
              <a:lnSpc>
                <a:spcPct val="115000"/>
              </a:lnSpc>
              <a:buClr>
                <a:srgbClr val="000000"/>
              </a:buClr>
              <a:buSzPts val="1400"/>
              <a:buFont typeface="Times New Roman"/>
              <a:buChar char="●"/>
            </a:pP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4-7 Nights: 32.7% </a:t>
            </a:r>
          </a:p>
          <a:p>
            <a:pPr marL="457200" lvl="0" indent="-317500">
              <a:lnSpc>
                <a:spcPct val="115000"/>
              </a:lnSpc>
              <a:buClr>
                <a:srgbClr val="000000"/>
              </a:buClr>
              <a:buSzPts val="1400"/>
              <a:buFont typeface="Times New Roman"/>
              <a:buChar char="●"/>
            </a:pPr>
            <a:endPar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17500">
              <a:lnSpc>
                <a:spcPct val="115000"/>
              </a:lnSpc>
              <a:buClr>
                <a:srgbClr val="000000"/>
              </a:buClr>
              <a:buSzPts val="1400"/>
              <a:buFont typeface="Times New Roman"/>
              <a:buChar char="●"/>
            </a:pP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8-14 Nights: 11.9%</a:t>
            </a:r>
          </a:p>
          <a:p>
            <a:pPr marL="457200" lvl="0" indent="-317500">
              <a:lnSpc>
                <a:spcPct val="115000"/>
              </a:lnSpc>
              <a:buClr>
                <a:srgbClr val="000000"/>
              </a:buClr>
              <a:buSzPts val="1400"/>
              <a:buFont typeface="Times New Roman"/>
              <a:buChar char="●"/>
            </a:pPr>
            <a:endPar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17500">
              <a:lnSpc>
                <a:spcPct val="115000"/>
              </a:lnSpc>
              <a:buClr>
                <a:srgbClr val="000000"/>
              </a:buClr>
              <a:buSzPts val="1400"/>
              <a:buFont typeface="Times New Roman"/>
              <a:buChar char="●"/>
            </a:pP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15 + Nights: 8.41%</a:t>
            </a:r>
          </a:p>
          <a:p>
            <a:pPr marL="457200" lvl="0" indent="-317500">
              <a:lnSpc>
                <a:spcPct val="115000"/>
              </a:lnSpc>
              <a:buClr>
                <a:srgbClr val="000000"/>
              </a:buClr>
              <a:buSzPts val="1400"/>
              <a:buFont typeface="Times New Roman"/>
              <a:buChar char="●"/>
            </a:pPr>
            <a:endPar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139700" lvl="0">
              <a:lnSpc>
                <a:spcPct val="115000"/>
              </a:lnSpc>
              <a:buClr>
                <a:srgbClr val="000000"/>
              </a:buClr>
              <a:buSzPts val="1400"/>
            </a:pPr>
            <a:endPar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p:txBody>
      </p:sp>
      <p:pic>
        <p:nvPicPr>
          <p:cNvPr id="12" name="Google Shape;319;p42">
            <a:extLst>
              <a:ext uri="{FF2B5EF4-FFF2-40B4-BE49-F238E27FC236}">
                <a16:creationId xmlns:a16="http://schemas.microsoft.com/office/drawing/2014/main" id="{530E6D04-4FB5-3D4C-A2B3-594B840AAD5A}"/>
              </a:ext>
            </a:extLst>
          </p:cNvPr>
          <p:cNvPicPr preferRelativeResize="0"/>
          <p:nvPr/>
        </p:nvPicPr>
        <p:blipFill rotWithShape="1">
          <a:blip r:embed="rId2">
            <a:alphaModFix/>
          </a:blip>
          <a:srcRect/>
          <a:stretch/>
        </p:blipFill>
        <p:spPr>
          <a:xfrm>
            <a:off x="11372851" y="6136134"/>
            <a:ext cx="628650" cy="721866"/>
          </a:xfrm>
          <a:prstGeom prst="rect">
            <a:avLst/>
          </a:prstGeom>
          <a:noFill/>
          <a:ln>
            <a:noFill/>
          </a:ln>
        </p:spPr>
      </p:pic>
      <p:sp>
        <p:nvSpPr>
          <p:cNvPr id="13" name="椭圆 31">
            <a:extLst>
              <a:ext uri="{FF2B5EF4-FFF2-40B4-BE49-F238E27FC236}">
                <a16:creationId xmlns:a16="http://schemas.microsoft.com/office/drawing/2014/main" id="{AA1A3F64-CBBA-874C-85D7-C939B0B54079}"/>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4" name="椭圆 32">
            <a:extLst>
              <a:ext uri="{FF2B5EF4-FFF2-40B4-BE49-F238E27FC236}">
                <a16:creationId xmlns:a16="http://schemas.microsoft.com/office/drawing/2014/main" id="{FA70EFD7-EB85-7244-A90C-0B8B5586B066}"/>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矩形 2">
            <a:extLst>
              <a:ext uri="{FF2B5EF4-FFF2-40B4-BE49-F238E27FC236}">
                <a16:creationId xmlns:a16="http://schemas.microsoft.com/office/drawing/2014/main" id="{F14EC8BE-93A3-524D-9BD3-FBA08D27E92E}"/>
              </a:ext>
            </a:extLst>
          </p:cNvPr>
          <p:cNvSpPr/>
          <p:nvPr/>
        </p:nvSpPr>
        <p:spPr>
          <a:xfrm>
            <a:off x="944005" y="1817262"/>
            <a:ext cx="10241280" cy="50379"/>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Times New Roman" panose="02020603050405020304" pitchFamily="18" charset="0"/>
              <a:cs typeface="Times New Roman" panose="02020603050405020304" pitchFamily="18" charset="0"/>
            </a:endParaRPr>
          </a:p>
        </p:txBody>
      </p:sp>
      <p:pic>
        <p:nvPicPr>
          <p:cNvPr id="16" name="Google Shape;414;p53">
            <a:extLst>
              <a:ext uri="{FF2B5EF4-FFF2-40B4-BE49-F238E27FC236}">
                <a16:creationId xmlns:a16="http://schemas.microsoft.com/office/drawing/2014/main" id="{458E489F-8932-A545-A44E-4B910CB4DC54}"/>
              </a:ext>
            </a:extLst>
          </p:cNvPr>
          <p:cNvPicPr preferRelativeResize="0"/>
          <p:nvPr/>
        </p:nvPicPr>
        <p:blipFill rotWithShape="1">
          <a:blip r:embed="rId3">
            <a:alphaModFix/>
          </a:blip>
          <a:srcRect/>
          <a:stretch/>
        </p:blipFill>
        <p:spPr>
          <a:xfrm>
            <a:off x="4584700" y="2014538"/>
            <a:ext cx="6600585" cy="3980416"/>
          </a:xfrm>
          <a:prstGeom prst="rect">
            <a:avLst/>
          </a:prstGeom>
          <a:noFill/>
          <a:ln>
            <a:noFill/>
          </a:ln>
        </p:spPr>
      </p:pic>
    </p:spTree>
    <p:extLst>
      <p:ext uri="{BB962C8B-B14F-4D97-AF65-F5344CB8AC3E}">
        <p14:creationId xmlns:p14="http://schemas.microsoft.com/office/powerpoint/2010/main" val="10551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16;p42">
            <a:extLst>
              <a:ext uri="{FF2B5EF4-FFF2-40B4-BE49-F238E27FC236}">
                <a16:creationId xmlns:a16="http://schemas.microsoft.com/office/drawing/2014/main" id="{35686678-1250-B248-B945-E8C630969E2E}"/>
              </a:ext>
            </a:extLst>
          </p:cNvPr>
          <p:cNvSpPr txBox="1">
            <a:spLocks/>
          </p:cNvSpPr>
          <p:nvPr/>
        </p:nvSpPr>
        <p:spPr>
          <a:xfrm>
            <a:off x="944005" y="1075056"/>
            <a:ext cx="10000220" cy="572700"/>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5000"/>
              </a:lnSpc>
              <a:spcBef>
                <a:spcPts val="0"/>
              </a:spcBef>
              <a:buClr>
                <a:srgbClr val="3F3F3F"/>
              </a:buClr>
              <a:buSzPts val="2800"/>
            </a:pPr>
            <a:r>
              <a:rPr lang="en-US" dirty="0">
                <a:solidFill>
                  <a:schemeClr val="tx1">
                    <a:lumMod val="65000"/>
                    <a:lumOff val="35000"/>
                  </a:schemeClr>
                </a:solidFill>
                <a:latin typeface="Times New Roman" panose="02020603050405020304" pitchFamily="18" charset="0"/>
                <a:ea typeface="Garamond"/>
                <a:cs typeface="Times New Roman" panose="02020603050405020304" pitchFamily="18" charset="0"/>
                <a:sym typeface="Garamond"/>
              </a:rPr>
              <a:t>Correlation</a:t>
            </a:r>
          </a:p>
        </p:txBody>
      </p:sp>
      <p:sp>
        <p:nvSpPr>
          <p:cNvPr id="11" name="Google Shape;318;p42">
            <a:extLst>
              <a:ext uri="{FF2B5EF4-FFF2-40B4-BE49-F238E27FC236}">
                <a16:creationId xmlns:a16="http://schemas.microsoft.com/office/drawing/2014/main" id="{231ADB59-172C-4644-BEB5-C893C859792E}"/>
              </a:ext>
            </a:extLst>
          </p:cNvPr>
          <p:cNvSpPr txBox="1"/>
          <p:nvPr/>
        </p:nvSpPr>
        <p:spPr>
          <a:xfrm>
            <a:off x="830527" y="2207793"/>
            <a:ext cx="3974753" cy="3887920"/>
          </a:xfrm>
          <a:prstGeom prst="rect">
            <a:avLst/>
          </a:prstGeom>
          <a:noFill/>
          <a:ln>
            <a:noFill/>
          </a:ln>
        </p:spPr>
        <p:txBody>
          <a:bodyPr spcFirstLastPara="1" wrap="square" lIns="91425" tIns="91425" rIns="91425" bIns="91425" anchor="t" anchorCtr="0">
            <a:noAutofit/>
          </a:bodyPr>
          <a:lstStyle/>
          <a:p>
            <a:pPr marL="457200" lvl="0" indent="-317500">
              <a:lnSpc>
                <a:spcPct val="115000"/>
              </a:lnSpc>
              <a:buClr>
                <a:srgbClr val="000000"/>
              </a:buClr>
              <a:buSzPts val="1400"/>
              <a:buFont typeface="Times New Roman"/>
              <a:buChar char="●"/>
            </a:pPr>
            <a:r>
              <a:rPr lang="en-US" sz="16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We find the correlation for the variables that we think will contribute a lot to the problem.</a:t>
            </a:r>
          </a:p>
          <a:p>
            <a:pPr marL="457200" lvl="0" indent="-317500">
              <a:lnSpc>
                <a:spcPct val="115000"/>
              </a:lnSpc>
              <a:buClr>
                <a:srgbClr val="000000"/>
              </a:buClr>
              <a:buSzPts val="1400"/>
              <a:buFont typeface="Times New Roman"/>
              <a:buChar char="●"/>
            </a:pPr>
            <a:endParaRPr lang="en-US" sz="16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17500">
              <a:lnSpc>
                <a:spcPct val="115000"/>
              </a:lnSpc>
              <a:buClr>
                <a:srgbClr val="000000"/>
              </a:buClr>
              <a:buSzPts val="1400"/>
              <a:buFont typeface="Times New Roman"/>
              <a:buChar char="●"/>
            </a:pPr>
            <a:r>
              <a:rPr lang="en-US" sz="16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Visits and Spend , Spend and nights, &amp; Spend and nights have strong positive correlation. Duration of stay and visits have the strongest negative correlation</a:t>
            </a:r>
          </a:p>
          <a:p>
            <a:pPr marL="457200" lvl="0" indent="-317500">
              <a:lnSpc>
                <a:spcPct val="115000"/>
              </a:lnSpc>
              <a:buClr>
                <a:srgbClr val="000000"/>
              </a:buClr>
              <a:buSzPts val="1400"/>
              <a:buFont typeface="Times New Roman"/>
              <a:buChar char="●"/>
            </a:pPr>
            <a:endParaRPr lang="en-US" sz="16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17500">
              <a:lnSpc>
                <a:spcPct val="115000"/>
              </a:lnSpc>
              <a:buClr>
                <a:srgbClr val="000000"/>
              </a:buClr>
              <a:buSzPts val="1400"/>
              <a:buFont typeface="Times New Roman"/>
              <a:buChar char="●"/>
            </a:pPr>
            <a:r>
              <a:rPr lang="en-US" sz="16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We excluded “nights”, because it is common knowledge that nights and duration of stay basically have the same meaning.</a:t>
            </a:r>
          </a:p>
        </p:txBody>
      </p:sp>
      <p:sp>
        <p:nvSpPr>
          <p:cNvPr id="13" name="椭圆 31">
            <a:extLst>
              <a:ext uri="{FF2B5EF4-FFF2-40B4-BE49-F238E27FC236}">
                <a16:creationId xmlns:a16="http://schemas.microsoft.com/office/drawing/2014/main" id="{AA1A3F64-CBBA-874C-85D7-C939B0B54079}"/>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4" name="椭圆 32">
            <a:extLst>
              <a:ext uri="{FF2B5EF4-FFF2-40B4-BE49-F238E27FC236}">
                <a16:creationId xmlns:a16="http://schemas.microsoft.com/office/drawing/2014/main" id="{FA70EFD7-EB85-7244-A90C-0B8B5586B066}"/>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矩形 2">
            <a:extLst>
              <a:ext uri="{FF2B5EF4-FFF2-40B4-BE49-F238E27FC236}">
                <a16:creationId xmlns:a16="http://schemas.microsoft.com/office/drawing/2014/main" id="{F14EC8BE-93A3-524D-9BD3-FBA08D27E92E}"/>
              </a:ext>
            </a:extLst>
          </p:cNvPr>
          <p:cNvSpPr/>
          <p:nvPr/>
        </p:nvSpPr>
        <p:spPr>
          <a:xfrm>
            <a:off x="944005" y="1817262"/>
            <a:ext cx="10241280" cy="50379"/>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Times New Roman" panose="02020603050405020304" pitchFamily="18" charset="0"/>
              <a:cs typeface="Times New Roman" panose="02020603050405020304" pitchFamily="18" charset="0"/>
            </a:endParaRPr>
          </a:p>
        </p:txBody>
      </p:sp>
      <p:pic>
        <p:nvPicPr>
          <p:cNvPr id="17" name="Google Shape;319;p42">
            <a:extLst>
              <a:ext uri="{FF2B5EF4-FFF2-40B4-BE49-F238E27FC236}">
                <a16:creationId xmlns:a16="http://schemas.microsoft.com/office/drawing/2014/main" id="{E5A89F03-4750-DD49-A31D-D8DCCC7BAD6D}"/>
              </a:ext>
            </a:extLst>
          </p:cNvPr>
          <p:cNvPicPr preferRelativeResize="0"/>
          <p:nvPr/>
        </p:nvPicPr>
        <p:blipFill rotWithShape="1">
          <a:blip r:embed="rId2">
            <a:alphaModFix/>
          </a:blip>
          <a:srcRect/>
          <a:stretch/>
        </p:blipFill>
        <p:spPr>
          <a:xfrm>
            <a:off x="11372851" y="6136134"/>
            <a:ext cx="628650" cy="721866"/>
          </a:xfrm>
          <a:prstGeom prst="rect">
            <a:avLst/>
          </a:prstGeom>
          <a:noFill/>
          <a:ln>
            <a:noFill/>
          </a:ln>
        </p:spPr>
      </p:pic>
      <p:pic>
        <p:nvPicPr>
          <p:cNvPr id="10" name="Google Shape;351;p46">
            <a:extLst>
              <a:ext uri="{FF2B5EF4-FFF2-40B4-BE49-F238E27FC236}">
                <a16:creationId xmlns:a16="http://schemas.microsoft.com/office/drawing/2014/main" id="{01B1D40B-30B4-954B-B206-7525D0002B81}"/>
              </a:ext>
            </a:extLst>
          </p:cNvPr>
          <p:cNvPicPr preferRelativeResize="0"/>
          <p:nvPr/>
        </p:nvPicPr>
        <p:blipFill rotWithShape="1">
          <a:blip r:embed="rId3">
            <a:alphaModFix/>
          </a:blip>
          <a:srcRect/>
          <a:stretch/>
        </p:blipFill>
        <p:spPr>
          <a:xfrm>
            <a:off x="4805279" y="1972577"/>
            <a:ext cx="6380005" cy="4263543"/>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83811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16;p42">
            <a:extLst>
              <a:ext uri="{FF2B5EF4-FFF2-40B4-BE49-F238E27FC236}">
                <a16:creationId xmlns:a16="http://schemas.microsoft.com/office/drawing/2014/main" id="{35686678-1250-B248-B945-E8C630969E2E}"/>
              </a:ext>
            </a:extLst>
          </p:cNvPr>
          <p:cNvSpPr txBox="1">
            <a:spLocks/>
          </p:cNvSpPr>
          <p:nvPr/>
        </p:nvSpPr>
        <p:spPr>
          <a:xfrm>
            <a:off x="944005" y="1075056"/>
            <a:ext cx="10000220" cy="572700"/>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5000"/>
              </a:lnSpc>
              <a:spcBef>
                <a:spcPts val="0"/>
              </a:spcBef>
              <a:buClr>
                <a:srgbClr val="3F3F3F"/>
              </a:buClr>
              <a:buSzPts val="2800"/>
            </a:pPr>
            <a:r>
              <a:rPr lang="en-US" dirty="0">
                <a:solidFill>
                  <a:schemeClr val="tx1">
                    <a:lumMod val="65000"/>
                    <a:lumOff val="35000"/>
                  </a:schemeClr>
                </a:solidFill>
                <a:latin typeface="Times New Roman" panose="02020603050405020304" pitchFamily="18" charset="0"/>
                <a:ea typeface="Garamond"/>
                <a:cs typeface="Times New Roman" panose="02020603050405020304" pitchFamily="18" charset="0"/>
                <a:sym typeface="Garamond"/>
              </a:rPr>
              <a:t>Model Comparison</a:t>
            </a:r>
          </a:p>
        </p:txBody>
      </p:sp>
      <p:sp>
        <p:nvSpPr>
          <p:cNvPr id="13" name="椭圆 31">
            <a:extLst>
              <a:ext uri="{FF2B5EF4-FFF2-40B4-BE49-F238E27FC236}">
                <a16:creationId xmlns:a16="http://schemas.microsoft.com/office/drawing/2014/main" id="{AA1A3F64-CBBA-874C-85D7-C939B0B54079}"/>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4" name="椭圆 32">
            <a:extLst>
              <a:ext uri="{FF2B5EF4-FFF2-40B4-BE49-F238E27FC236}">
                <a16:creationId xmlns:a16="http://schemas.microsoft.com/office/drawing/2014/main" id="{FA70EFD7-EB85-7244-A90C-0B8B5586B066}"/>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矩形 2">
            <a:extLst>
              <a:ext uri="{FF2B5EF4-FFF2-40B4-BE49-F238E27FC236}">
                <a16:creationId xmlns:a16="http://schemas.microsoft.com/office/drawing/2014/main" id="{F14EC8BE-93A3-524D-9BD3-FBA08D27E92E}"/>
              </a:ext>
            </a:extLst>
          </p:cNvPr>
          <p:cNvSpPr/>
          <p:nvPr/>
        </p:nvSpPr>
        <p:spPr>
          <a:xfrm>
            <a:off x="944005" y="1817262"/>
            <a:ext cx="10241280" cy="50379"/>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Times New Roman" panose="02020603050405020304" pitchFamily="18" charset="0"/>
              <a:cs typeface="Times New Roman" panose="02020603050405020304" pitchFamily="18" charset="0"/>
            </a:endParaRPr>
          </a:p>
        </p:txBody>
      </p:sp>
      <p:pic>
        <p:nvPicPr>
          <p:cNvPr id="17" name="Google Shape;319;p42">
            <a:extLst>
              <a:ext uri="{FF2B5EF4-FFF2-40B4-BE49-F238E27FC236}">
                <a16:creationId xmlns:a16="http://schemas.microsoft.com/office/drawing/2014/main" id="{E5A89F03-4750-DD49-A31D-D8DCCC7BAD6D}"/>
              </a:ext>
            </a:extLst>
          </p:cNvPr>
          <p:cNvPicPr preferRelativeResize="0"/>
          <p:nvPr/>
        </p:nvPicPr>
        <p:blipFill rotWithShape="1">
          <a:blip r:embed="rId2">
            <a:alphaModFix/>
          </a:blip>
          <a:srcRect/>
          <a:stretch/>
        </p:blipFill>
        <p:spPr>
          <a:xfrm>
            <a:off x="11372851" y="6136134"/>
            <a:ext cx="628650" cy="721866"/>
          </a:xfrm>
          <a:prstGeom prst="rect">
            <a:avLst/>
          </a:prstGeom>
          <a:noFill/>
          <a:ln>
            <a:noFill/>
          </a:ln>
        </p:spPr>
      </p:pic>
      <p:pic>
        <p:nvPicPr>
          <p:cNvPr id="7" name="Google Shape;425;p54">
            <a:extLst>
              <a:ext uri="{FF2B5EF4-FFF2-40B4-BE49-F238E27FC236}">
                <a16:creationId xmlns:a16="http://schemas.microsoft.com/office/drawing/2014/main" id="{8AF97A9A-CF9E-6E43-A669-BA3ECDAF0C79}"/>
              </a:ext>
            </a:extLst>
          </p:cNvPr>
          <p:cNvPicPr preferRelativeResize="0"/>
          <p:nvPr/>
        </p:nvPicPr>
        <p:blipFill rotWithShape="1">
          <a:blip r:embed="rId3">
            <a:alphaModFix/>
          </a:blip>
          <a:srcRect r="7994" b="2305"/>
          <a:stretch/>
        </p:blipFill>
        <p:spPr>
          <a:xfrm>
            <a:off x="944004" y="2037147"/>
            <a:ext cx="3132695" cy="2217763"/>
          </a:xfrm>
          <a:prstGeom prst="rect">
            <a:avLst/>
          </a:prstGeom>
          <a:noFill/>
          <a:ln>
            <a:noFill/>
          </a:ln>
        </p:spPr>
      </p:pic>
      <p:pic>
        <p:nvPicPr>
          <p:cNvPr id="8" name="Google Shape;426;p54">
            <a:extLst>
              <a:ext uri="{FF2B5EF4-FFF2-40B4-BE49-F238E27FC236}">
                <a16:creationId xmlns:a16="http://schemas.microsoft.com/office/drawing/2014/main" id="{27438BDE-1FD0-A044-9451-5D884672FA0A}"/>
              </a:ext>
            </a:extLst>
          </p:cNvPr>
          <p:cNvPicPr preferRelativeResize="0"/>
          <p:nvPr/>
        </p:nvPicPr>
        <p:blipFill rotWithShape="1">
          <a:blip r:embed="rId4">
            <a:alphaModFix/>
          </a:blip>
          <a:srcRect r="8138" b="2055"/>
          <a:stretch/>
        </p:blipFill>
        <p:spPr>
          <a:xfrm>
            <a:off x="4529652" y="2056797"/>
            <a:ext cx="3132695" cy="2198123"/>
          </a:xfrm>
          <a:prstGeom prst="rect">
            <a:avLst/>
          </a:prstGeom>
          <a:noFill/>
          <a:ln>
            <a:noFill/>
          </a:ln>
        </p:spPr>
      </p:pic>
      <p:pic>
        <p:nvPicPr>
          <p:cNvPr id="10" name="Google Shape;427;p54">
            <a:extLst>
              <a:ext uri="{FF2B5EF4-FFF2-40B4-BE49-F238E27FC236}">
                <a16:creationId xmlns:a16="http://schemas.microsoft.com/office/drawing/2014/main" id="{52AEF5AB-601F-B646-9AB3-A97AA500C757}"/>
              </a:ext>
            </a:extLst>
          </p:cNvPr>
          <p:cNvPicPr preferRelativeResize="0"/>
          <p:nvPr/>
        </p:nvPicPr>
        <p:blipFill rotWithShape="1">
          <a:blip r:embed="rId5">
            <a:alphaModFix/>
          </a:blip>
          <a:srcRect t="2390" r="5104" b="2379"/>
          <a:stretch/>
        </p:blipFill>
        <p:spPr>
          <a:xfrm>
            <a:off x="8115300" y="2056797"/>
            <a:ext cx="3132695" cy="2198124"/>
          </a:xfrm>
          <a:prstGeom prst="rect">
            <a:avLst/>
          </a:prstGeom>
          <a:noFill/>
          <a:ln>
            <a:noFill/>
          </a:ln>
        </p:spPr>
      </p:pic>
      <p:sp>
        <p:nvSpPr>
          <p:cNvPr id="11" name="Google Shape;422;p54">
            <a:extLst>
              <a:ext uri="{FF2B5EF4-FFF2-40B4-BE49-F238E27FC236}">
                <a16:creationId xmlns:a16="http://schemas.microsoft.com/office/drawing/2014/main" id="{229FE894-4883-5D44-9A28-F112403356C2}"/>
              </a:ext>
            </a:extLst>
          </p:cNvPr>
          <p:cNvSpPr txBox="1"/>
          <p:nvPr/>
        </p:nvSpPr>
        <p:spPr>
          <a:xfrm>
            <a:off x="944003" y="4541067"/>
            <a:ext cx="3132695" cy="195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20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GBM</a:t>
            </a:r>
            <a:endParaRPr sz="20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lvl="0">
              <a:buClr>
                <a:srgbClr val="000000"/>
              </a:buClr>
              <a:buSzPts val="1400"/>
            </a:pPr>
            <a:r>
              <a:rPr lang="zh-CN" alt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 sz="1200" dirty="0">
                <a:solidFill>
                  <a:schemeClr val="dk1"/>
                </a:solidFill>
                <a:latin typeface="Times New Roman" panose="02020603050405020304" pitchFamily="18" charset="0"/>
                <a:ea typeface="Times New Roman"/>
                <a:cs typeface="Times New Roman" panose="02020603050405020304" pitchFamily="18" charset="0"/>
                <a:sym typeface="Times New Roman"/>
              </a:rPr>
              <a:t>→</a:t>
            </a:r>
            <a:r>
              <a:rPr lang="en" sz="1200" b="0" i="0" u="none" strike="noStrike" cap="none" dirty="0">
                <a:solidFill>
                  <a:srgbClr val="222222"/>
                </a:solidFill>
                <a:latin typeface="Times New Roman" panose="02020603050405020304" pitchFamily="18" charset="0"/>
                <a:ea typeface="Times New Roman"/>
                <a:cs typeface="Times New Roman" panose="02020603050405020304" pitchFamily="18" charset="0"/>
                <a:sym typeface="Times New Roman"/>
              </a:rPr>
              <a:t> is a machine learning technique for regression and classification problems, which produces a prediction model in the form of an ensemble of weak prediction models, typically decision trees. It builds the model by allowing optimization of an arbitrary differentiable loss function.</a:t>
            </a:r>
            <a:endParaRPr sz="1200" b="0" i="0" u="none" strike="noStrike" cap="none" dirty="0">
              <a:solidFill>
                <a:srgbClr val="222222"/>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15000"/>
              </a:lnSpc>
              <a:spcBef>
                <a:spcPts val="0"/>
              </a:spcBef>
              <a:spcAft>
                <a:spcPts val="0"/>
              </a:spcAft>
              <a:buClr>
                <a:schemeClr val="dk1"/>
              </a:buClr>
              <a:buSzPts val="1100"/>
              <a:buFont typeface="Arial"/>
              <a:buNone/>
            </a:pPr>
            <a:endParaRPr sz="1400" b="0" i="0" u="none" strike="noStrike" cap="none" dirty="0">
              <a:solidFill>
                <a:srgbClr val="222222"/>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00000"/>
              </a:lnSpc>
              <a:spcBef>
                <a:spcPts val="0"/>
              </a:spcBef>
              <a:spcAft>
                <a:spcPts val="0"/>
              </a:spcAft>
              <a:buClr>
                <a:srgbClr val="000000"/>
              </a:buClr>
              <a:buSzPts val="1400"/>
              <a:buFont typeface="Arial"/>
              <a:buNone/>
            </a:pPr>
            <a:endParaRPr sz="20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12" name="Google Shape;423;p54">
            <a:extLst>
              <a:ext uri="{FF2B5EF4-FFF2-40B4-BE49-F238E27FC236}">
                <a16:creationId xmlns:a16="http://schemas.microsoft.com/office/drawing/2014/main" id="{49786E3A-A8A6-7B43-B49A-C31F15DE4938}"/>
              </a:ext>
            </a:extLst>
          </p:cNvPr>
          <p:cNvSpPr txBox="1"/>
          <p:nvPr/>
        </p:nvSpPr>
        <p:spPr>
          <a:xfrm>
            <a:off x="4661915" y="4541067"/>
            <a:ext cx="3000432" cy="1432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sz="20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GBM </a:t>
            </a:r>
          </a:p>
          <a:p>
            <a:pPr marL="0" marR="0" lvl="0" indent="0" algn="l" rtl="0">
              <a:lnSpc>
                <a:spcPct val="115000"/>
              </a:lnSpc>
              <a:spcBef>
                <a:spcPts val="0"/>
              </a:spcBef>
              <a:spcAft>
                <a:spcPts val="0"/>
              </a:spcAft>
              <a:buClr>
                <a:srgbClr val="000000"/>
              </a:buClr>
              <a:buSzPts val="1400"/>
              <a:buFont typeface="Arial"/>
              <a:buNone/>
            </a:pPr>
            <a:r>
              <a:rPr lang="en" sz="20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with balanced target class</a:t>
            </a:r>
            <a:endParaRPr sz="20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15000"/>
              </a:lnSpc>
              <a:spcBef>
                <a:spcPts val="0"/>
              </a:spcBef>
              <a:spcAft>
                <a:spcPts val="0"/>
              </a:spcAft>
              <a:buClr>
                <a:srgbClr val="000000"/>
              </a:buClr>
              <a:buSzPts val="1000"/>
              <a:buFont typeface="Arial"/>
              <a:buNone/>
            </a:pPr>
            <a:r>
              <a:rPr lang="en" sz="12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zh-CN" altLang="en-US" sz="12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 sz="12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counts via over or undersampling for imbalanced data. The default is FALSE.</a:t>
            </a:r>
            <a:endParaRPr sz="12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00000"/>
              </a:lnSpc>
              <a:spcBef>
                <a:spcPts val="0"/>
              </a:spcBef>
              <a:spcAft>
                <a:spcPts val="0"/>
              </a:spcAft>
              <a:buClr>
                <a:srgbClr val="000000"/>
              </a:buClr>
              <a:buSzPts val="1400"/>
              <a:buFont typeface="Arial"/>
              <a:buNone/>
            </a:pPr>
            <a:endParaRPr sz="20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16" name="Google Shape;424;p54">
            <a:extLst>
              <a:ext uri="{FF2B5EF4-FFF2-40B4-BE49-F238E27FC236}">
                <a16:creationId xmlns:a16="http://schemas.microsoft.com/office/drawing/2014/main" id="{CF92FD3B-7C58-EF4F-B35F-79A9F6285857}"/>
              </a:ext>
            </a:extLst>
          </p:cNvPr>
          <p:cNvSpPr txBox="1"/>
          <p:nvPr/>
        </p:nvSpPr>
        <p:spPr>
          <a:xfrm>
            <a:off x="8307871" y="4541066"/>
            <a:ext cx="2877413" cy="159506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b="0" i="0" u="none" strike="noStrike" cap="none" dirty="0">
                <a:solidFill>
                  <a:srgbClr val="222222"/>
                </a:solidFill>
                <a:highlight>
                  <a:srgbClr val="FFFFFF"/>
                </a:highlight>
                <a:latin typeface="Times New Roman" panose="02020603050405020304" pitchFamily="18" charset="0"/>
                <a:ea typeface="Times New Roman"/>
                <a:cs typeface="Times New Roman" panose="02020603050405020304" pitchFamily="18" charset="0"/>
                <a:sym typeface="Times New Roman"/>
              </a:rPr>
              <a:t>Random Forest</a:t>
            </a:r>
            <a:endParaRPr b="0" i="0" u="none" strike="noStrike" cap="none" dirty="0">
              <a:solidFill>
                <a:srgbClr val="222222"/>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marL="0" marR="0" lvl="0" indent="457200" algn="l" rtl="0">
              <a:lnSpc>
                <a:spcPct val="100000"/>
              </a:lnSpc>
              <a:spcBef>
                <a:spcPts val="0"/>
              </a:spcBef>
              <a:spcAft>
                <a:spcPts val="0"/>
              </a:spcAft>
              <a:buClr>
                <a:srgbClr val="000000"/>
              </a:buClr>
              <a:buSzPts val="1050"/>
              <a:buFont typeface="Arial"/>
              <a:buNone/>
            </a:pPr>
            <a:r>
              <a:rPr lang="en" sz="1200" b="0" i="0" u="none" strike="noStrike" cap="none" dirty="0">
                <a:solidFill>
                  <a:srgbClr val="222222"/>
                </a:solidFill>
                <a:highlight>
                  <a:srgbClr val="FFFFFF"/>
                </a:highlight>
                <a:latin typeface="Times New Roman" panose="02020603050405020304" pitchFamily="18" charset="0"/>
                <a:ea typeface="Times New Roman"/>
                <a:cs typeface="Times New Roman" panose="02020603050405020304" pitchFamily="18" charset="0"/>
                <a:sym typeface="Times New Roman"/>
              </a:rPr>
              <a:t>→ an </a:t>
            </a:r>
            <a:r>
              <a:rPr lang="en" sz="1200" b="0" i="0" u="none" strike="noStrike" cap="none" dirty="0">
                <a:solidFill>
                  <a:srgbClr val="222222"/>
                </a:solidFill>
                <a:latin typeface="Times New Roman" panose="02020603050405020304" pitchFamily="18" charset="0"/>
                <a:ea typeface="Times New Roman"/>
                <a:cs typeface="Times New Roman" panose="02020603050405020304" pitchFamily="18" charset="0"/>
                <a:sym typeface="Times New Roman"/>
              </a:rPr>
              <a:t>ensemble learning</a:t>
            </a:r>
            <a:r>
              <a:rPr lang="en" sz="1200" b="0" i="0" u="none" strike="noStrike" cap="none" dirty="0">
                <a:solidFill>
                  <a:srgbClr val="222222"/>
                </a:solidFill>
                <a:highlight>
                  <a:srgbClr val="FFFFFF"/>
                </a:highlight>
                <a:latin typeface="Times New Roman" panose="02020603050405020304" pitchFamily="18" charset="0"/>
                <a:ea typeface="Times New Roman"/>
                <a:cs typeface="Times New Roman" panose="02020603050405020304" pitchFamily="18" charset="0"/>
                <a:sym typeface="Times New Roman"/>
              </a:rPr>
              <a:t> method for </a:t>
            </a:r>
            <a:r>
              <a:rPr lang="en" sz="1200" b="0" i="0" u="none" strike="noStrike" cap="none" dirty="0">
                <a:solidFill>
                  <a:srgbClr val="222222"/>
                </a:solidFill>
                <a:latin typeface="Times New Roman" panose="02020603050405020304" pitchFamily="18" charset="0"/>
                <a:ea typeface="Times New Roman"/>
                <a:cs typeface="Times New Roman" panose="02020603050405020304" pitchFamily="18" charset="0"/>
                <a:sym typeface="Times New Roman"/>
              </a:rPr>
              <a:t>classification</a:t>
            </a:r>
            <a:r>
              <a:rPr lang="en" sz="1200" b="0" i="0" u="none" strike="noStrike" cap="none" dirty="0">
                <a:solidFill>
                  <a:srgbClr val="222222"/>
                </a:solidFill>
                <a:highlight>
                  <a:srgbClr val="FFFFFF"/>
                </a:highlight>
                <a:latin typeface="Times New Roman" panose="02020603050405020304" pitchFamily="18" charset="0"/>
                <a:ea typeface="Times New Roman"/>
                <a:cs typeface="Times New Roman" panose="02020603050405020304" pitchFamily="18" charset="0"/>
                <a:sym typeface="Times New Roman"/>
              </a:rPr>
              <a:t>, </a:t>
            </a:r>
            <a:r>
              <a:rPr lang="en" sz="1200" b="0" i="0" u="none" strike="noStrike" cap="none" dirty="0">
                <a:solidFill>
                  <a:srgbClr val="222222"/>
                </a:solidFill>
                <a:latin typeface="Times New Roman" panose="02020603050405020304" pitchFamily="18" charset="0"/>
                <a:ea typeface="Times New Roman"/>
                <a:cs typeface="Times New Roman" panose="02020603050405020304" pitchFamily="18" charset="0"/>
                <a:sym typeface="Times New Roman"/>
              </a:rPr>
              <a:t>regression</a:t>
            </a:r>
            <a:r>
              <a:rPr lang="en" sz="1200" b="0" i="0" u="none" strike="noStrike" cap="none" dirty="0">
                <a:solidFill>
                  <a:srgbClr val="222222"/>
                </a:solidFill>
                <a:highlight>
                  <a:srgbClr val="FFFFFF"/>
                </a:highlight>
                <a:latin typeface="Times New Roman" panose="02020603050405020304" pitchFamily="18" charset="0"/>
                <a:ea typeface="Times New Roman"/>
                <a:cs typeface="Times New Roman" panose="02020603050405020304" pitchFamily="18" charset="0"/>
                <a:sym typeface="Times New Roman"/>
              </a:rPr>
              <a:t> and other tasks, that operate by constructing a multitude of </a:t>
            </a:r>
            <a:r>
              <a:rPr lang="en" sz="1200" b="0" i="0" u="none" strike="noStrike" cap="none" dirty="0">
                <a:solidFill>
                  <a:srgbClr val="222222"/>
                </a:solidFill>
                <a:latin typeface="Times New Roman" panose="02020603050405020304" pitchFamily="18" charset="0"/>
                <a:ea typeface="Times New Roman"/>
                <a:cs typeface="Times New Roman" panose="02020603050405020304" pitchFamily="18" charset="0"/>
                <a:sym typeface="Times New Roman"/>
              </a:rPr>
              <a:t>decision trees</a:t>
            </a:r>
            <a:r>
              <a:rPr lang="en" sz="1200" b="0" i="0" u="none" strike="noStrike" cap="none" dirty="0">
                <a:solidFill>
                  <a:srgbClr val="222222"/>
                </a:solidFill>
                <a:highlight>
                  <a:srgbClr val="FFFFFF"/>
                </a:highlight>
                <a:latin typeface="Times New Roman" panose="02020603050405020304" pitchFamily="18" charset="0"/>
                <a:ea typeface="Times New Roman"/>
                <a:cs typeface="Times New Roman" panose="02020603050405020304" pitchFamily="18" charset="0"/>
                <a:sym typeface="Times New Roman"/>
              </a:rPr>
              <a:t> at training time and outputting the classification or regression of the individual trees. Random decision forests correct for decision trees' habit of </a:t>
            </a:r>
            <a:r>
              <a:rPr lang="en" sz="1200" b="0" i="0" u="none" strike="noStrike" cap="none" dirty="0">
                <a:solidFill>
                  <a:srgbClr val="222222"/>
                </a:solidFill>
                <a:latin typeface="Times New Roman" panose="02020603050405020304" pitchFamily="18" charset="0"/>
                <a:ea typeface="Times New Roman"/>
                <a:cs typeface="Times New Roman" panose="02020603050405020304" pitchFamily="18" charset="0"/>
                <a:sym typeface="Times New Roman"/>
              </a:rPr>
              <a:t>overfitting</a:t>
            </a:r>
            <a:r>
              <a:rPr lang="en" sz="1200" b="0" i="0" u="none" strike="noStrike" cap="none" dirty="0">
                <a:solidFill>
                  <a:srgbClr val="222222"/>
                </a:solidFill>
                <a:highlight>
                  <a:srgbClr val="FFFFFF"/>
                </a:highlight>
                <a:latin typeface="Times New Roman" panose="02020603050405020304" pitchFamily="18" charset="0"/>
                <a:ea typeface="Times New Roman"/>
                <a:cs typeface="Times New Roman" panose="02020603050405020304" pitchFamily="18" charset="0"/>
                <a:sym typeface="Times New Roman"/>
              </a:rPr>
              <a:t> to their </a:t>
            </a:r>
            <a:r>
              <a:rPr lang="en" sz="1200" b="0" i="0" u="none" strike="noStrike" cap="none" dirty="0">
                <a:solidFill>
                  <a:srgbClr val="222222"/>
                </a:solidFill>
                <a:latin typeface="Times New Roman" panose="02020603050405020304" pitchFamily="18" charset="0"/>
                <a:ea typeface="Times New Roman"/>
                <a:cs typeface="Times New Roman" panose="02020603050405020304" pitchFamily="18" charset="0"/>
                <a:sym typeface="Times New Roman"/>
              </a:rPr>
              <a:t>training set</a:t>
            </a:r>
            <a:endParaRPr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799708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4758074" y="753893"/>
            <a:ext cx="713428" cy="713428"/>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5" name="椭圆 24"/>
          <p:cNvSpPr/>
          <p:nvPr/>
        </p:nvSpPr>
        <p:spPr>
          <a:xfrm>
            <a:off x="2948272" y="4170493"/>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 name="椭圆 3"/>
          <p:cNvSpPr/>
          <p:nvPr/>
        </p:nvSpPr>
        <p:spPr>
          <a:xfrm>
            <a:off x="2254379" y="3444711"/>
            <a:ext cx="952500" cy="95250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 name="文本框 4"/>
          <p:cNvSpPr txBox="1"/>
          <p:nvPr/>
        </p:nvSpPr>
        <p:spPr>
          <a:xfrm>
            <a:off x="2367339" y="3536240"/>
            <a:ext cx="748923" cy="769441"/>
          </a:xfrm>
          <a:prstGeom prst="rect">
            <a:avLst/>
          </a:prstGeom>
          <a:noFill/>
        </p:spPr>
        <p:txBody>
          <a:bodyPr wrap="none" rtlCol="0">
            <a:spAutoFit/>
          </a:bodyPr>
          <a:lstStyle/>
          <a:p>
            <a:pPr algn="ctr"/>
            <a:r>
              <a:rPr lang="en-US" altLang="zh-CN" sz="4400" b="1" dirty="0">
                <a:solidFill>
                  <a:schemeClr val="bg1"/>
                </a:solidFill>
                <a:latin typeface="Times New Roman" panose="02020603050405020304" pitchFamily="18" charset="0"/>
                <a:cs typeface="Times New Roman" panose="02020603050405020304" pitchFamily="18" charset="0"/>
              </a:rPr>
              <a:t>01</a:t>
            </a:r>
            <a:endParaRPr lang="zh-CN" altLang="en-US" sz="4400" b="1" dirty="0">
              <a:solidFill>
                <a:schemeClr val="bg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2215966" y="4488740"/>
            <a:ext cx="947695" cy="369332"/>
          </a:xfrm>
          <a:prstGeom prst="rect">
            <a:avLst/>
          </a:prstGeom>
          <a:noFill/>
        </p:spPr>
        <p:txBody>
          <a:bodyPr wrap="none" rtlCol="0">
            <a:spAutoFit/>
          </a:bodyPr>
          <a:lstStyle/>
          <a:p>
            <a:pPr algn="ct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Part one</a:t>
            </a:r>
            <a:endParaRPr lang="zh-CN" alt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1681762" y="4827750"/>
            <a:ext cx="2016104" cy="276999"/>
          </a:xfrm>
          <a:prstGeom prst="rect">
            <a:avLst/>
          </a:prstGeom>
          <a:noFill/>
        </p:spPr>
        <p:txBody>
          <a:bodyPr wrap="square" rtlCol="0">
            <a:spAutoFit/>
          </a:bodyPr>
          <a:lstStyle/>
          <a:p>
            <a:pPr algn="ctr"/>
            <a:r>
              <a:rPr lang="en-US" altLang="zh-CN" sz="1200" dirty="0">
                <a:solidFill>
                  <a:schemeClr val="tx1">
                    <a:lumMod val="65000"/>
                    <a:lumOff val="35000"/>
                  </a:schemeClr>
                </a:solidFill>
                <a:latin typeface="Times New Roman" panose="02020603050405020304" pitchFamily="18" charset="0"/>
                <a:cs typeface="Times New Roman" panose="02020603050405020304" pitchFamily="18" charset="0"/>
              </a:rPr>
              <a:t>Problems &amp; Datasets</a:t>
            </a:r>
            <a:endParaRPr lang="zh-CN" altLang="en-US" sz="1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1" name="文本框 10"/>
          <p:cNvSpPr txBox="1"/>
          <p:nvPr/>
        </p:nvSpPr>
        <p:spPr>
          <a:xfrm>
            <a:off x="4565849" y="4470005"/>
            <a:ext cx="960519" cy="369332"/>
          </a:xfrm>
          <a:prstGeom prst="rect">
            <a:avLst/>
          </a:prstGeom>
          <a:noFill/>
        </p:spPr>
        <p:txBody>
          <a:bodyPr wrap="none" rtlCol="0">
            <a:spAutoFit/>
          </a:bodyPr>
          <a:lstStyle/>
          <a:p>
            <a:pPr algn="ct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Part two</a:t>
            </a:r>
            <a:endParaRPr lang="zh-CN" alt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4033632" y="4809015"/>
            <a:ext cx="2016104" cy="646331"/>
          </a:xfrm>
          <a:prstGeom prst="rect">
            <a:avLst/>
          </a:prstGeom>
          <a:noFill/>
        </p:spPr>
        <p:txBody>
          <a:bodyPr wrap="square" rtlCol="0">
            <a:spAutoFit/>
          </a:bodyPr>
          <a:lstStyle/>
          <a:p>
            <a:pPr algn="ctr"/>
            <a:r>
              <a:rPr lang="en-US" altLang="zh-CN" sz="1200" dirty="0">
                <a:solidFill>
                  <a:schemeClr val="tx1">
                    <a:lumMod val="65000"/>
                    <a:lumOff val="35000"/>
                  </a:schemeClr>
                </a:solidFill>
                <a:latin typeface="Times New Roman" panose="02020603050405020304" pitchFamily="18" charset="0"/>
                <a:cs typeface="Times New Roman" panose="02020603050405020304" pitchFamily="18" charset="0"/>
              </a:rPr>
              <a:t>Descriptive analysis</a:t>
            </a:r>
          </a:p>
          <a:p>
            <a:pPr algn="ctr"/>
            <a:endParaRPr lang="en-US" altLang="zh-CN" sz="1200" dirty="0">
              <a:solidFill>
                <a:schemeClr val="tx1">
                  <a:lumMod val="65000"/>
                  <a:lumOff val="35000"/>
                </a:schemeClr>
              </a:solidFill>
              <a:latin typeface="Times New Roman" panose="02020603050405020304" pitchFamily="18" charset="0"/>
              <a:cs typeface="Times New Roman" panose="02020603050405020304" pitchFamily="18" charset="0"/>
            </a:endParaRPr>
          </a:p>
          <a:p>
            <a:pPr algn="ctr"/>
            <a:endParaRPr lang="zh-CN" altLang="en-US" sz="1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6803815" y="4484022"/>
            <a:ext cx="1075936" cy="369332"/>
          </a:xfrm>
          <a:prstGeom prst="rect">
            <a:avLst/>
          </a:prstGeom>
          <a:noFill/>
        </p:spPr>
        <p:txBody>
          <a:bodyPr wrap="none" rtlCol="0">
            <a:spAutoFit/>
          </a:bodyPr>
          <a:lstStyle/>
          <a:p>
            <a:pPr algn="ct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Part three</a:t>
            </a:r>
            <a:endParaRPr lang="zh-CN" alt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7" name="文本框 16"/>
          <p:cNvSpPr txBox="1"/>
          <p:nvPr/>
        </p:nvSpPr>
        <p:spPr>
          <a:xfrm>
            <a:off x="6385502" y="4809015"/>
            <a:ext cx="2016104" cy="276999"/>
          </a:xfrm>
          <a:prstGeom prst="rect">
            <a:avLst/>
          </a:prstGeom>
          <a:noFill/>
        </p:spPr>
        <p:txBody>
          <a:bodyPr wrap="square" rtlCol="0">
            <a:spAutoFit/>
          </a:bodyPr>
          <a:lstStyle/>
          <a:p>
            <a:pPr algn="ctr"/>
            <a:r>
              <a:rPr lang="en-US" altLang="zh-CN" sz="1200" dirty="0">
                <a:solidFill>
                  <a:schemeClr val="tx1">
                    <a:lumMod val="65000"/>
                    <a:lumOff val="35000"/>
                  </a:schemeClr>
                </a:solidFill>
                <a:latin typeface="Times New Roman" panose="02020603050405020304" pitchFamily="18" charset="0"/>
                <a:cs typeface="Times New Roman" panose="02020603050405020304" pitchFamily="18" charset="0"/>
              </a:rPr>
              <a:t>Models</a:t>
            </a:r>
            <a:endParaRPr lang="zh-CN" altLang="en-US" sz="1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21" name="文本框 20"/>
          <p:cNvSpPr txBox="1"/>
          <p:nvPr/>
        </p:nvSpPr>
        <p:spPr>
          <a:xfrm>
            <a:off x="9106955" y="4509107"/>
            <a:ext cx="998991" cy="369332"/>
          </a:xfrm>
          <a:prstGeom prst="rect">
            <a:avLst/>
          </a:prstGeom>
          <a:noFill/>
        </p:spPr>
        <p:txBody>
          <a:bodyPr wrap="none" rtlCol="0">
            <a:spAutoFit/>
          </a:bodyPr>
          <a:lstStyle/>
          <a:p>
            <a:pPr algn="ctr"/>
            <a:r>
              <a:rPr lang="en-US" altLang="zh-CN" dirty="0">
                <a:solidFill>
                  <a:schemeClr val="tx1">
                    <a:lumMod val="65000"/>
                    <a:lumOff val="35000"/>
                  </a:schemeClr>
                </a:solidFill>
                <a:latin typeface="Times New Roman" panose="02020603050405020304" pitchFamily="18" charset="0"/>
                <a:cs typeface="Times New Roman" panose="02020603050405020304" pitchFamily="18" charset="0"/>
              </a:rPr>
              <a:t>Part four</a:t>
            </a:r>
            <a:endParaRPr lang="zh-CN" alt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22" name="文本框 21"/>
          <p:cNvSpPr txBox="1"/>
          <p:nvPr/>
        </p:nvSpPr>
        <p:spPr>
          <a:xfrm>
            <a:off x="8623536" y="4838971"/>
            <a:ext cx="2016104" cy="276999"/>
          </a:xfrm>
          <a:prstGeom prst="rect">
            <a:avLst/>
          </a:prstGeom>
          <a:noFill/>
        </p:spPr>
        <p:txBody>
          <a:bodyPr wrap="square" rtlCol="0">
            <a:spAutoFit/>
          </a:bodyPr>
          <a:lstStyle/>
          <a:p>
            <a:pPr algn="ctr"/>
            <a:r>
              <a:rPr lang="en-US" altLang="zh-CN" sz="1200" dirty="0">
                <a:solidFill>
                  <a:schemeClr val="tx1">
                    <a:lumMod val="65000"/>
                    <a:lumOff val="35000"/>
                  </a:schemeClr>
                </a:solidFill>
                <a:latin typeface="Times New Roman" panose="02020603050405020304" pitchFamily="18" charset="0"/>
                <a:cs typeface="Times New Roman" panose="02020603050405020304" pitchFamily="18" charset="0"/>
              </a:rPr>
              <a:t>Findings</a:t>
            </a:r>
            <a:endParaRPr lang="zh-CN" altLang="en-US" sz="1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23" name="椭圆 22"/>
          <p:cNvSpPr/>
          <p:nvPr/>
        </p:nvSpPr>
        <p:spPr>
          <a:xfrm>
            <a:off x="4869180" y="686969"/>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 name="MH_Others_1"/>
          <p:cNvSpPr txBox="1"/>
          <p:nvPr>
            <p:custDataLst>
              <p:tags r:id="rId1"/>
            </p:custDataLst>
          </p:nvPr>
        </p:nvSpPr>
        <p:spPr>
          <a:xfrm>
            <a:off x="4160902" y="1467321"/>
            <a:ext cx="3955467" cy="847938"/>
          </a:xfrm>
          <a:prstGeom prst="rect">
            <a:avLst/>
          </a:prstGeom>
          <a:noFill/>
        </p:spPr>
        <p:txBody>
          <a:bodyPr wrap="square" rtlCol="0">
            <a:noAutofit/>
          </a:bodyPr>
          <a:lstStyle/>
          <a:p>
            <a:pPr algn="ctr"/>
            <a:r>
              <a:rPr lang="en-US" altLang="zh-CN" sz="4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Contents</a:t>
            </a:r>
            <a:endParaRPr lang="zh-CN" altLang="en-US" sz="4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椭圆 8"/>
          <p:cNvSpPr/>
          <p:nvPr/>
        </p:nvSpPr>
        <p:spPr>
          <a:xfrm>
            <a:off x="4534029" y="3463446"/>
            <a:ext cx="952500" cy="95250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 name="文本框 9"/>
          <p:cNvSpPr txBox="1"/>
          <p:nvPr/>
        </p:nvSpPr>
        <p:spPr>
          <a:xfrm>
            <a:off x="4635817" y="3554975"/>
            <a:ext cx="748923" cy="769441"/>
          </a:xfrm>
          <a:prstGeom prst="rect">
            <a:avLst/>
          </a:prstGeom>
          <a:noFill/>
        </p:spPr>
        <p:txBody>
          <a:bodyPr wrap="none" rtlCol="0">
            <a:spAutoFit/>
          </a:bodyPr>
          <a:lstStyle/>
          <a:p>
            <a:pPr algn="ctr"/>
            <a:r>
              <a:rPr lang="en-US" altLang="zh-CN" sz="4400" b="1" dirty="0">
                <a:solidFill>
                  <a:schemeClr val="bg1"/>
                </a:solidFill>
                <a:latin typeface="Times New Roman" panose="02020603050405020304" pitchFamily="18" charset="0"/>
                <a:cs typeface="Times New Roman" panose="02020603050405020304" pitchFamily="18" charset="0"/>
              </a:rPr>
              <a:t>02</a:t>
            </a:r>
            <a:endParaRPr lang="zh-CN" altLang="en-US" sz="4400" b="1" dirty="0">
              <a:solidFill>
                <a:schemeClr val="bg1"/>
              </a:solidFill>
              <a:latin typeface="Times New Roman" panose="02020603050405020304" pitchFamily="18" charset="0"/>
              <a:cs typeface="Times New Roman" panose="02020603050405020304" pitchFamily="18" charset="0"/>
            </a:endParaRPr>
          </a:p>
        </p:txBody>
      </p:sp>
      <p:sp>
        <p:nvSpPr>
          <p:cNvPr id="33" name="椭圆 32"/>
          <p:cNvSpPr/>
          <p:nvPr/>
        </p:nvSpPr>
        <p:spPr>
          <a:xfrm>
            <a:off x="5242069" y="4170493"/>
            <a:ext cx="191910" cy="19191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4" name="椭圆 13"/>
          <p:cNvSpPr/>
          <p:nvPr/>
        </p:nvSpPr>
        <p:spPr>
          <a:xfrm>
            <a:off x="6813679" y="3463446"/>
            <a:ext cx="952500" cy="95250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文本框 14"/>
          <p:cNvSpPr txBox="1"/>
          <p:nvPr/>
        </p:nvSpPr>
        <p:spPr>
          <a:xfrm>
            <a:off x="6886644" y="3554975"/>
            <a:ext cx="748923" cy="769441"/>
          </a:xfrm>
          <a:prstGeom prst="rect">
            <a:avLst/>
          </a:prstGeom>
          <a:noFill/>
        </p:spPr>
        <p:txBody>
          <a:bodyPr wrap="none" rtlCol="0">
            <a:spAutoFit/>
          </a:bodyPr>
          <a:lstStyle/>
          <a:p>
            <a:pPr algn="ctr"/>
            <a:r>
              <a:rPr lang="en-US" altLang="zh-CN" sz="4400" b="1" dirty="0">
                <a:solidFill>
                  <a:schemeClr val="bg1"/>
                </a:solidFill>
                <a:latin typeface="Times New Roman" panose="02020603050405020304" pitchFamily="18" charset="0"/>
                <a:cs typeface="Times New Roman" panose="02020603050405020304" pitchFamily="18" charset="0"/>
              </a:rPr>
              <a:t>03</a:t>
            </a:r>
            <a:endParaRPr lang="zh-CN" altLang="en-US" sz="4400" b="1" dirty="0">
              <a:solidFill>
                <a:schemeClr val="bg1"/>
              </a:solidFill>
              <a:latin typeface="Times New Roman" panose="02020603050405020304" pitchFamily="18" charset="0"/>
              <a:cs typeface="Times New Roman" panose="02020603050405020304" pitchFamily="18" charset="0"/>
            </a:endParaRPr>
          </a:p>
        </p:txBody>
      </p:sp>
      <p:sp>
        <p:nvSpPr>
          <p:cNvPr id="34" name="椭圆 33"/>
          <p:cNvSpPr/>
          <p:nvPr/>
        </p:nvSpPr>
        <p:spPr>
          <a:xfrm>
            <a:off x="7554901" y="4170493"/>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9" name="椭圆 18"/>
          <p:cNvSpPr/>
          <p:nvPr/>
        </p:nvSpPr>
        <p:spPr>
          <a:xfrm>
            <a:off x="9093329" y="3438362"/>
            <a:ext cx="952500" cy="95250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0" name="文本框 19"/>
          <p:cNvSpPr txBox="1"/>
          <p:nvPr/>
        </p:nvSpPr>
        <p:spPr>
          <a:xfrm>
            <a:off x="9195117" y="3529891"/>
            <a:ext cx="748923" cy="769441"/>
          </a:xfrm>
          <a:prstGeom prst="rect">
            <a:avLst/>
          </a:prstGeom>
          <a:noFill/>
        </p:spPr>
        <p:txBody>
          <a:bodyPr wrap="none" rtlCol="0">
            <a:spAutoFit/>
          </a:bodyPr>
          <a:lstStyle/>
          <a:p>
            <a:pPr algn="ctr"/>
            <a:r>
              <a:rPr lang="en-US" altLang="zh-CN" sz="4400" b="1" dirty="0">
                <a:solidFill>
                  <a:schemeClr val="bg1"/>
                </a:solidFill>
                <a:latin typeface="Times New Roman" panose="02020603050405020304" pitchFamily="18" charset="0"/>
                <a:cs typeface="Times New Roman" panose="02020603050405020304" pitchFamily="18" charset="0"/>
              </a:rPr>
              <a:t>04</a:t>
            </a:r>
            <a:endParaRPr lang="zh-CN" altLang="en-US" sz="4400" b="1" dirty="0">
              <a:solidFill>
                <a:schemeClr val="bg1"/>
              </a:solidFill>
              <a:latin typeface="Times New Roman" panose="02020603050405020304" pitchFamily="18" charset="0"/>
              <a:cs typeface="Times New Roman" panose="02020603050405020304" pitchFamily="18" charset="0"/>
            </a:endParaRPr>
          </a:p>
        </p:txBody>
      </p:sp>
      <p:sp>
        <p:nvSpPr>
          <p:cNvPr id="35" name="椭圆 34"/>
          <p:cNvSpPr/>
          <p:nvPr/>
        </p:nvSpPr>
        <p:spPr>
          <a:xfrm>
            <a:off x="9808635" y="4170493"/>
            <a:ext cx="191910" cy="19191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26" name="Google Shape;319;p42">
            <a:extLst>
              <a:ext uri="{FF2B5EF4-FFF2-40B4-BE49-F238E27FC236}">
                <a16:creationId xmlns:a16="http://schemas.microsoft.com/office/drawing/2014/main" id="{B0501BE9-852E-2E4B-A414-5B21231EBD08}"/>
              </a:ext>
            </a:extLst>
          </p:cNvPr>
          <p:cNvPicPr preferRelativeResize="0"/>
          <p:nvPr/>
        </p:nvPicPr>
        <p:blipFill rotWithShape="1">
          <a:blip r:embed="rId3">
            <a:alphaModFix/>
          </a:blip>
          <a:srcRect/>
          <a:stretch/>
        </p:blipFill>
        <p:spPr>
          <a:xfrm>
            <a:off x="11372851" y="6136134"/>
            <a:ext cx="628650" cy="721866"/>
          </a:xfrm>
          <a:prstGeom prst="rect">
            <a:avLst/>
          </a:prstGeom>
          <a:noFill/>
          <a:ln>
            <a:noFill/>
          </a:ln>
        </p:spPr>
      </p:pic>
    </p:spTree>
    <p:extLst>
      <p:ext uri="{BB962C8B-B14F-4D97-AF65-F5344CB8AC3E}">
        <p14:creationId xmlns:p14="http://schemas.microsoft.com/office/powerpoint/2010/main" val="3126879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16;p42">
            <a:extLst>
              <a:ext uri="{FF2B5EF4-FFF2-40B4-BE49-F238E27FC236}">
                <a16:creationId xmlns:a16="http://schemas.microsoft.com/office/drawing/2014/main" id="{35686678-1250-B248-B945-E8C630969E2E}"/>
              </a:ext>
            </a:extLst>
          </p:cNvPr>
          <p:cNvSpPr txBox="1">
            <a:spLocks/>
          </p:cNvSpPr>
          <p:nvPr/>
        </p:nvSpPr>
        <p:spPr>
          <a:xfrm>
            <a:off x="944005" y="1075056"/>
            <a:ext cx="10000220" cy="572700"/>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5000"/>
              </a:lnSpc>
              <a:spcBef>
                <a:spcPts val="0"/>
              </a:spcBef>
              <a:buClr>
                <a:srgbClr val="3F3F3F"/>
              </a:buClr>
              <a:buSzPts val="2800"/>
            </a:pPr>
            <a:r>
              <a:rPr lang="en-US" dirty="0">
                <a:solidFill>
                  <a:schemeClr val="tx1">
                    <a:lumMod val="65000"/>
                    <a:lumOff val="35000"/>
                  </a:schemeClr>
                </a:solidFill>
                <a:latin typeface="Times New Roman" panose="02020603050405020304" pitchFamily="18" charset="0"/>
                <a:ea typeface="Garamond"/>
                <a:cs typeface="Times New Roman" panose="02020603050405020304" pitchFamily="18" charset="0"/>
                <a:sym typeface="Garamond"/>
              </a:rPr>
              <a:t>Partial Dependence Plot</a:t>
            </a:r>
          </a:p>
        </p:txBody>
      </p:sp>
      <p:sp>
        <p:nvSpPr>
          <p:cNvPr id="13" name="椭圆 31">
            <a:extLst>
              <a:ext uri="{FF2B5EF4-FFF2-40B4-BE49-F238E27FC236}">
                <a16:creationId xmlns:a16="http://schemas.microsoft.com/office/drawing/2014/main" id="{AA1A3F64-CBBA-874C-85D7-C939B0B54079}"/>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4" name="椭圆 32">
            <a:extLst>
              <a:ext uri="{FF2B5EF4-FFF2-40B4-BE49-F238E27FC236}">
                <a16:creationId xmlns:a16="http://schemas.microsoft.com/office/drawing/2014/main" id="{FA70EFD7-EB85-7244-A90C-0B8B5586B066}"/>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矩形 2">
            <a:extLst>
              <a:ext uri="{FF2B5EF4-FFF2-40B4-BE49-F238E27FC236}">
                <a16:creationId xmlns:a16="http://schemas.microsoft.com/office/drawing/2014/main" id="{F14EC8BE-93A3-524D-9BD3-FBA08D27E92E}"/>
              </a:ext>
            </a:extLst>
          </p:cNvPr>
          <p:cNvSpPr/>
          <p:nvPr/>
        </p:nvSpPr>
        <p:spPr>
          <a:xfrm>
            <a:off x="944005" y="1817262"/>
            <a:ext cx="10241280" cy="50379"/>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Times New Roman" panose="02020603050405020304" pitchFamily="18" charset="0"/>
              <a:cs typeface="Times New Roman" panose="02020603050405020304" pitchFamily="18" charset="0"/>
            </a:endParaRPr>
          </a:p>
        </p:txBody>
      </p:sp>
      <p:pic>
        <p:nvPicPr>
          <p:cNvPr id="17" name="Google Shape;319;p42">
            <a:extLst>
              <a:ext uri="{FF2B5EF4-FFF2-40B4-BE49-F238E27FC236}">
                <a16:creationId xmlns:a16="http://schemas.microsoft.com/office/drawing/2014/main" id="{E5A89F03-4750-DD49-A31D-D8DCCC7BAD6D}"/>
              </a:ext>
            </a:extLst>
          </p:cNvPr>
          <p:cNvPicPr preferRelativeResize="0"/>
          <p:nvPr/>
        </p:nvPicPr>
        <p:blipFill rotWithShape="1">
          <a:blip r:embed="rId2">
            <a:alphaModFix/>
          </a:blip>
          <a:srcRect/>
          <a:stretch/>
        </p:blipFill>
        <p:spPr>
          <a:xfrm>
            <a:off x="11372851" y="6136134"/>
            <a:ext cx="628650" cy="721866"/>
          </a:xfrm>
          <a:prstGeom prst="rect">
            <a:avLst/>
          </a:prstGeom>
          <a:noFill/>
          <a:ln>
            <a:noFill/>
          </a:ln>
        </p:spPr>
      </p:pic>
      <p:sp>
        <p:nvSpPr>
          <p:cNvPr id="8" name="Google Shape;318;p42">
            <a:extLst>
              <a:ext uri="{FF2B5EF4-FFF2-40B4-BE49-F238E27FC236}">
                <a16:creationId xmlns:a16="http://schemas.microsoft.com/office/drawing/2014/main" id="{54F38212-256D-D947-9C48-125794FE4C18}"/>
              </a:ext>
            </a:extLst>
          </p:cNvPr>
          <p:cNvSpPr txBox="1"/>
          <p:nvPr/>
        </p:nvSpPr>
        <p:spPr>
          <a:xfrm>
            <a:off x="701941" y="2170068"/>
            <a:ext cx="5749660" cy="2717255"/>
          </a:xfrm>
          <a:prstGeom prst="rect">
            <a:avLst/>
          </a:prstGeom>
          <a:noFill/>
          <a:ln>
            <a:noFill/>
          </a:ln>
        </p:spPr>
        <p:txBody>
          <a:bodyPr spcFirstLastPara="1" wrap="square" lIns="91425" tIns="91425" rIns="91425" bIns="91425" anchor="t" anchorCtr="0">
            <a:noAutofit/>
          </a:bodyPr>
          <a:lstStyle/>
          <a:p>
            <a:pPr marL="457200" lvl="0" indent="-317500">
              <a:lnSpc>
                <a:spcPct val="115000"/>
              </a:lnSpc>
              <a:buClr>
                <a:srgbClr val="000000"/>
              </a:buClr>
              <a:buSzPts val="1400"/>
              <a:buFont typeface="Times New Roman"/>
              <a:buChar char="●"/>
            </a:pPr>
            <a:r>
              <a:rPr lang="en-US" sz="16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Partial dependence plots show the dependence between the target function and a set of ‘target’ features, marginalizing over the values of all other features (the complement features). Due to the limits of human perception the size of the target feature set must be small (usually, one or two) thus the target features are usually chosen among the most important features</a:t>
            </a:r>
          </a:p>
          <a:p>
            <a:pPr marL="457200" lvl="0" indent="-317500">
              <a:lnSpc>
                <a:spcPct val="115000"/>
              </a:lnSpc>
              <a:buClr>
                <a:srgbClr val="000000"/>
              </a:buClr>
              <a:buSzPts val="1400"/>
              <a:buFont typeface="Times New Roman"/>
              <a:buChar char="●"/>
            </a:pPr>
            <a:endParaRPr lang="en-US" sz="16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p:txBody>
      </p:sp>
      <p:pic>
        <p:nvPicPr>
          <p:cNvPr id="10" name="Google Shape;435;p55">
            <a:extLst>
              <a:ext uri="{FF2B5EF4-FFF2-40B4-BE49-F238E27FC236}">
                <a16:creationId xmlns:a16="http://schemas.microsoft.com/office/drawing/2014/main" id="{7E775B52-5FDE-6B40-A6F2-C5A3A6A2D71D}"/>
              </a:ext>
            </a:extLst>
          </p:cNvPr>
          <p:cNvPicPr preferRelativeResize="0"/>
          <p:nvPr/>
        </p:nvPicPr>
        <p:blipFill rotWithShape="1">
          <a:blip r:embed="rId3">
            <a:alphaModFix/>
          </a:blip>
          <a:srcRect t="449" r="9412" b="-448"/>
          <a:stretch/>
        </p:blipFill>
        <p:spPr>
          <a:xfrm>
            <a:off x="6451601" y="2037147"/>
            <a:ext cx="3620150" cy="4098987"/>
          </a:xfrm>
          <a:prstGeom prst="rect">
            <a:avLst/>
          </a:prstGeom>
          <a:noFill/>
          <a:ln>
            <a:noFill/>
          </a:ln>
        </p:spPr>
      </p:pic>
      <p:sp>
        <p:nvSpPr>
          <p:cNvPr id="11" name="Google Shape;436;p55">
            <a:extLst>
              <a:ext uri="{FF2B5EF4-FFF2-40B4-BE49-F238E27FC236}">
                <a16:creationId xmlns:a16="http://schemas.microsoft.com/office/drawing/2014/main" id="{7D888A89-2F8C-C346-853D-41B8F9A4A79A}"/>
              </a:ext>
            </a:extLst>
          </p:cNvPr>
          <p:cNvSpPr/>
          <p:nvPr/>
        </p:nvSpPr>
        <p:spPr>
          <a:xfrm>
            <a:off x="10071751" y="5046354"/>
            <a:ext cx="108600" cy="760500"/>
          </a:xfrm>
          <a:prstGeom prst="righ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2" name="Google Shape;437;p55">
            <a:extLst>
              <a:ext uri="{FF2B5EF4-FFF2-40B4-BE49-F238E27FC236}">
                <a16:creationId xmlns:a16="http://schemas.microsoft.com/office/drawing/2014/main" id="{A930378E-02C1-464D-8B7E-B7559B7C6417}"/>
              </a:ext>
            </a:extLst>
          </p:cNvPr>
          <p:cNvSpPr txBox="1"/>
          <p:nvPr/>
        </p:nvSpPr>
        <p:spPr>
          <a:xfrm>
            <a:off x="10126051" y="5105110"/>
            <a:ext cx="1246800" cy="53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Confidence Interval</a:t>
            </a: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Tree>
    <p:extLst>
      <p:ext uri="{BB962C8B-B14F-4D97-AF65-F5344CB8AC3E}">
        <p14:creationId xmlns:p14="http://schemas.microsoft.com/office/powerpoint/2010/main" val="653484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16;p42">
            <a:extLst>
              <a:ext uri="{FF2B5EF4-FFF2-40B4-BE49-F238E27FC236}">
                <a16:creationId xmlns:a16="http://schemas.microsoft.com/office/drawing/2014/main" id="{35686678-1250-B248-B945-E8C630969E2E}"/>
              </a:ext>
            </a:extLst>
          </p:cNvPr>
          <p:cNvSpPr txBox="1">
            <a:spLocks/>
          </p:cNvSpPr>
          <p:nvPr/>
        </p:nvSpPr>
        <p:spPr>
          <a:xfrm>
            <a:off x="944005" y="1075056"/>
            <a:ext cx="10000220" cy="572700"/>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5000"/>
              </a:lnSpc>
              <a:spcBef>
                <a:spcPts val="0"/>
              </a:spcBef>
              <a:buClr>
                <a:srgbClr val="3F3F3F"/>
              </a:buClr>
              <a:buSzPts val="2800"/>
            </a:pPr>
            <a:r>
              <a:rPr lang="en-US" dirty="0">
                <a:solidFill>
                  <a:schemeClr val="tx1">
                    <a:lumMod val="65000"/>
                    <a:lumOff val="35000"/>
                  </a:schemeClr>
                </a:solidFill>
                <a:latin typeface="Times New Roman" panose="02020603050405020304" pitchFamily="18" charset="0"/>
                <a:ea typeface="Garamond"/>
                <a:cs typeface="Times New Roman" panose="02020603050405020304" pitchFamily="18" charset="0"/>
                <a:sym typeface="Garamond"/>
              </a:rPr>
              <a:t>Important variables</a:t>
            </a:r>
          </a:p>
        </p:txBody>
      </p:sp>
      <p:sp>
        <p:nvSpPr>
          <p:cNvPr id="11" name="Google Shape;318;p42">
            <a:extLst>
              <a:ext uri="{FF2B5EF4-FFF2-40B4-BE49-F238E27FC236}">
                <a16:creationId xmlns:a16="http://schemas.microsoft.com/office/drawing/2014/main" id="{231ADB59-172C-4644-BEB5-C893C859792E}"/>
              </a:ext>
            </a:extLst>
          </p:cNvPr>
          <p:cNvSpPr txBox="1"/>
          <p:nvPr/>
        </p:nvSpPr>
        <p:spPr>
          <a:xfrm>
            <a:off x="830527" y="2037147"/>
            <a:ext cx="3974753" cy="4058566"/>
          </a:xfrm>
          <a:prstGeom prst="rect">
            <a:avLst/>
          </a:prstGeom>
          <a:noFill/>
          <a:ln>
            <a:noFill/>
          </a:ln>
        </p:spPr>
        <p:txBody>
          <a:bodyPr spcFirstLastPara="1" wrap="square" lIns="91425" tIns="91425" rIns="91425" bIns="91425" anchor="t" anchorCtr="0">
            <a:noAutofit/>
          </a:bodyPr>
          <a:lstStyle/>
          <a:p>
            <a:pPr marL="457200" lvl="0" indent="-317500">
              <a:lnSpc>
                <a:spcPct val="115000"/>
              </a:lnSpc>
              <a:buClr>
                <a:srgbClr val="000000"/>
              </a:buClr>
              <a:buSzPts val="1400"/>
              <a:buFont typeface="Times New Roman"/>
              <a:buChar char="●"/>
            </a:pPr>
            <a:r>
              <a:rPr lang="en-US" sz="12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The most important variable in the model is “</a:t>
            </a:r>
            <a:r>
              <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Visits</a:t>
            </a:r>
            <a:r>
              <a:rPr lang="en-US" sz="12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 followed by “</a:t>
            </a:r>
            <a:r>
              <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Spend</a:t>
            </a:r>
            <a:r>
              <a:rPr lang="en-US" sz="12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 and “</a:t>
            </a:r>
            <a:r>
              <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Purpose</a:t>
            </a:r>
            <a:r>
              <a:rPr lang="en-US" sz="12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a:t>
            </a:r>
          </a:p>
          <a:p>
            <a:pPr marL="457200" lvl="0" indent="-317500">
              <a:lnSpc>
                <a:spcPct val="115000"/>
              </a:lnSpc>
              <a:buClr>
                <a:srgbClr val="000000"/>
              </a:buClr>
              <a:buSzPts val="1400"/>
              <a:buFont typeface="Times New Roman"/>
              <a:buChar char="●"/>
            </a:pPr>
            <a:endParaRPr lang="en-US" sz="12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17500">
              <a:lnSpc>
                <a:spcPct val="115000"/>
              </a:lnSpc>
              <a:buClr>
                <a:srgbClr val="000000"/>
              </a:buClr>
              <a:buSzPts val="1400"/>
              <a:buFont typeface="Times New Roman"/>
              <a:buChar char="●"/>
            </a:pPr>
            <a:r>
              <a:rPr lang="en-US" sz="12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The more a tourist visit, the higher the possibility that the tourist will overstay.</a:t>
            </a:r>
          </a:p>
          <a:p>
            <a:pPr marL="457200" lvl="0" indent="-317500">
              <a:lnSpc>
                <a:spcPct val="115000"/>
              </a:lnSpc>
              <a:buClr>
                <a:srgbClr val="000000"/>
              </a:buClr>
              <a:buSzPts val="1400"/>
              <a:buFont typeface="Times New Roman"/>
              <a:buChar char="●"/>
            </a:pPr>
            <a:endParaRPr lang="en-US" sz="12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17500">
              <a:lnSpc>
                <a:spcPct val="115000"/>
              </a:lnSpc>
              <a:buClr>
                <a:srgbClr val="000000"/>
              </a:buClr>
              <a:buSzPts val="1400"/>
              <a:buFont typeface="Times New Roman"/>
              <a:buChar char="●"/>
            </a:pPr>
            <a:r>
              <a:rPr lang="en-US" sz="12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The more a tourist spend, the higher the possibility that the tourist will overstay.</a:t>
            </a:r>
          </a:p>
          <a:p>
            <a:pPr marL="457200" lvl="0" indent="-317500">
              <a:lnSpc>
                <a:spcPct val="115000"/>
              </a:lnSpc>
              <a:buClr>
                <a:srgbClr val="000000"/>
              </a:buClr>
              <a:buSzPts val="1400"/>
              <a:buFont typeface="Times New Roman"/>
              <a:buChar char="●"/>
            </a:pPr>
            <a:endParaRPr lang="en-US" sz="12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17500">
              <a:lnSpc>
                <a:spcPct val="115000"/>
              </a:lnSpc>
              <a:buClr>
                <a:srgbClr val="000000"/>
              </a:buClr>
              <a:buSzPts val="1400"/>
              <a:buFont typeface="Times New Roman"/>
              <a:buChar char="●"/>
            </a:pPr>
            <a:r>
              <a:rPr lang="en-US" sz="12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There are 5 purposes in the dataset, “Business”, “Holiday”, “VFR”, “Miscellaneous”, and “Study”. For example, for study purpose, students will definitely stay over 15 days.</a:t>
            </a:r>
          </a:p>
          <a:p>
            <a:pPr marL="457200" lvl="0" indent="-317500">
              <a:lnSpc>
                <a:spcPct val="115000"/>
              </a:lnSpc>
              <a:buClr>
                <a:srgbClr val="000000"/>
              </a:buClr>
              <a:buSzPts val="1400"/>
              <a:buFont typeface="Times New Roman"/>
              <a:buChar char="●"/>
            </a:pPr>
            <a:endParaRPr lang="en-US" sz="12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17500">
              <a:lnSpc>
                <a:spcPct val="115000"/>
              </a:lnSpc>
              <a:buClr>
                <a:srgbClr val="000000"/>
              </a:buClr>
              <a:buSzPts val="1400"/>
              <a:buFont typeface="Times New Roman"/>
              <a:buChar char="●"/>
            </a:pPr>
            <a:r>
              <a:rPr lang="en-US" sz="12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In the model, we excluded “</a:t>
            </a:r>
            <a:r>
              <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Nights</a:t>
            </a:r>
            <a:r>
              <a:rPr lang="en-US" sz="12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 because it has very high correlation with the possibility that the tourists from a specific country will overstay.</a:t>
            </a:r>
          </a:p>
          <a:p>
            <a:pPr marL="457200" lvl="0" indent="-317500">
              <a:lnSpc>
                <a:spcPct val="115000"/>
              </a:lnSpc>
              <a:buClr>
                <a:srgbClr val="000000"/>
              </a:buClr>
              <a:buSzPts val="1400"/>
              <a:buFont typeface="Times New Roman"/>
              <a:buChar char="●"/>
            </a:pPr>
            <a:endParaRPr lang="en-US" sz="12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p:txBody>
      </p:sp>
      <p:sp>
        <p:nvSpPr>
          <p:cNvPr id="13" name="椭圆 31">
            <a:extLst>
              <a:ext uri="{FF2B5EF4-FFF2-40B4-BE49-F238E27FC236}">
                <a16:creationId xmlns:a16="http://schemas.microsoft.com/office/drawing/2014/main" id="{AA1A3F64-CBBA-874C-85D7-C939B0B54079}"/>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4" name="椭圆 32">
            <a:extLst>
              <a:ext uri="{FF2B5EF4-FFF2-40B4-BE49-F238E27FC236}">
                <a16:creationId xmlns:a16="http://schemas.microsoft.com/office/drawing/2014/main" id="{FA70EFD7-EB85-7244-A90C-0B8B5586B066}"/>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矩形 2">
            <a:extLst>
              <a:ext uri="{FF2B5EF4-FFF2-40B4-BE49-F238E27FC236}">
                <a16:creationId xmlns:a16="http://schemas.microsoft.com/office/drawing/2014/main" id="{F14EC8BE-93A3-524D-9BD3-FBA08D27E92E}"/>
              </a:ext>
            </a:extLst>
          </p:cNvPr>
          <p:cNvSpPr/>
          <p:nvPr/>
        </p:nvSpPr>
        <p:spPr>
          <a:xfrm>
            <a:off x="944005" y="1817262"/>
            <a:ext cx="10241280" cy="50379"/>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Times New Roman" panose="02020603050405020304" pitchFamily="18" charset="0"/>
              <a:cs typeface="Times New Roman" panose="02020603050405020304" pitchFamily="18" charset="0"/>
            </a:endParaRPr>
          </a:p>
        </p:txBody>
      </p:sp>
      <p:pic>
        <p:nvPicPr>
          <p:cNvPr id="17" name="Google Shape;319;p42">
            <a:extLst>
              <a:ext uri="{FF2B5EF4-FFF2-40B4-BE49-F238E27FC236}">
                <a16:creationId xmlns:a16="http://schemas.microsoft.com/office/drawing/2014/main" id="{E5A89F03-4750-DD49-A31D-D8DCCC7BAD6D}"/>
              </a:ext>
            </a:extLst>
          </p:cNvPr>
          <p:cNvPicPr preferRelativeResize="0"/>
          <p:nvPr/>
        </p:nvPicPr>
        <p:blipFill rotWithShape="1">
          <a:blip r:embed="rId2">
            <a:alphaModFix/>
          </a:blip>
          <a:srcRect/>
          <a:stretch/>
        </p:blipFill>
        <p:spPr>
          <a:xfrm>
            <a:off x="11372851" y="6136134"/>
            <a:ext cx="628650" cy="721866"/>
          </a:xfrm>
          <a:prstGeom prst="rect">
            <a:avLst/>
          </a:prstGeom>
          <a:noFill/>
          <a:ln>
            <a:noFill/>
          </a:ln>
        </p:spPr>
      </p:pic>
      <p:pic>
        <p:nvPicPr>
          <p:cNvPr id="12" name="Google Shape;452;p57">
            <a:extLst>
              <a:ext uri="{FF2B5EF4-FFF2-40B4-BE49-F238E27FC236}">
                <a16:creationId xmlns:a16="http://schemas.microsoft.com/office/drawing/2014/main" id="{775B24C1-9AA6-694B-89AF-BDA131893BA0}"/>
              </a:ext>
            </a:extLst>
          </p:cNvPr>
          <p:cNvPicPr preferRelativeResize="0"/>
          <p:nvPr/>
        </p:nvPicPr>
        <p:blipFill rotWithShape="1">
          <a:blip r:embed="rId3">
            <a:alphaModFix/>
          </a:blip>
          <a:srcRect t="1155" r="7209"/>
          <a:stretch/>
        </p:blipFill>
        <p:spPr>
          <a:xfrm>
            <a:off x="5317453" y="2078246"/>
            <a:ext cx="5867832" cy="3887920"/>
          </a:xfrm>
          <a:prstGeom prst="rect">
            <a:avLst/>
          </a:prstGeom>
          <a:noFill/>
          <a:ln>
            <a:noFill/>
          </a:ln>
        </p:spPr>
      </p:pic>
    </p:spTree>
    <p:extLst>
      <p:ext uri="{BB962C8B-B14F-4D97-AF65-F5344CB8AC3E}">
        <p14:creationId xmlns:p14="http://schemas.microsoft.com/office/powerpoint/2010/main" val="801412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16;p42">
            <a:extLst>
              <a:ext uri="{FF2B5EF4-FFF2-40B4-BE49-F238E27FC236}">
                <a16:creationId xmlns:a16="http://schemas.microsoft.com/office/drawing/2014/main" id="{35686678-1250-B248-B945-E8C630969E2E}"/>
              </a:ext>
            </a:extLst>
          </p:cNvPr>
          <p:cNvSpPr txBox="1">
            <a:spLocks/>
          </p:cNvSpPr>
          <p:nvPr/>
        </p:nvSpPr>
        <p:spPr>
          <a:xfrm>
            <a:off x="944005" y="1075056"/>
            <a:ext cx="10000220" cy="572700"/>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5000"/>
              </a:lnSpc>
              <a:spcBef>
                <a:spcPts val="0"/>
              </a:spcBef>
              <a:buClr>
                <a:srgbClr val="3F3F3F"/>
              </a:buClr>
              <a:buSzPts val="2800"/>
            </a:pPr>
            <a:r>
              <a:rPr lang="en-US" dirty="0">
                <a:solidFill>
                  <a:schemeClr val="tx1">
                    <a:lumMod val="65000"/>
                    <a:lumOff val="35000"/>
                  </a:schemeClr>
                </a:solidFill>
                <a:latin typeface="Times New Roman" panose="02020603050405020304" pitchFamily="18" charset="0"/>
                <a:ea typeface="Garamond"/>
                <a:cs typeface="Times New Roman" panose="02020603050405020304" pitchFamily="18" charset="0"/>
                <a:sym typeface="Garamond"/>
              </a:rPr>
              <a:t>Region Clarification</a:t>
            </a:r>
          </a:p>
        </p:txBody>
      </p:sp>
      <p:sp>
        <p:nvSpPr>
          <p:cNvPr id="13" name="椭圆 31">
            <a:extLst>
              <a:ext uri="{FF2B5EF4-FFF2-40B4-BE49-F238E27FC236}">
                <a16:creationId xmlns:a16="http://schemas.microsoft.com/office/drawing/2014/main" id="{AA1A3F64-CBBA-874C-85D7-C939B0B54079}"/>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4" name="椭圆 32">
            <a:extLst>
              <a:ext uri="{FF2B5EF4-FFF2-40B4-BE49-F238E27FC236}">
                <a16:creationId xmlns:a16="http://schemas.microsoft.com/office/drawing/2014/main" id="{FA70EFD7-EB85-7244-A90C-0B8B5586B066}"/>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矩形 2">
            <a:extLst>
              <a:ext uri="{FF2B5EF4-FFF2-40B4-BE49-F238E27FC236}">
                <a16:creationId xmlns:a16="http://schemas.microsoft.com/office/drawing/2014/main" id="{F14EC8BE-93A3-524D-9BD3-FBA08D27E92E}"/>
              </a:ext>
            </a:extLst>
          </p:cNvPr>
          <p:cNvSpPr/>
          <p:nvPr/>
        </p:nvSpPr>
        <p:spPr>
          <a:xfrm>
            <a:off x="944005" y="1817262"/>
            <a:ext cx="10241280" cy="50379"/>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Times New Roman" panose="02020603050405020304" pitchFamily="18" charset="0"/>
              <a:cs typeface="Times New Roman" panose="02020603050405020304" pitchFamily="18" charset="0"/>
            </a:endParaRPr>
          </a:p>
        </p:txBody>
      </p:sp>
      <p:pic>
        <p:nvPicPr>
          <p:cNvPr id="17" name="Google Shape;319;p42">
            <a:extLst>
              <a:ext uri="{FF2B5EF4-FFF2-40B4-BE49-F238E27FC236}">
                <a16:creationId xmlns:a16="http://schemas.microsoft.com/office/drawing/2014/main" id="{E5A89F03-4750-DD49-A31D-D8DCCC7BAD6D}"/>
              </a:ext>
            </a:extLst>
          </p:cNvPr>
          <p:cNvPicPr preferRelativeResize="0"/>
          <p:nvPr/>
        </p:nvPicPr>
        <p:blipFill rotWithShape="1">
          <a:blip r:embed="rId2">
            <a:alphaModFix/>
          </a:blip>
          <a:srcRect/>
          <a:stretch/>
        </p:blipFill>
        <p:spPr>
          <a:xfrm>
            <a:off x="11372851" y="6136134"/>
            <a:ext cx="628650" cy="721866"/>
          </a:xfrm>
          <a:prstGeom prst="rect">
            <a:avLst/>
          </a:prstGeom>
          <a:noFill/>
          <a:ln>
            <a:noFill/>
          </a:ln>
        </p:spPr>
      </p:pic>
      <p:sp>
        <p:nvSpPr>
          <p:cNvPr id="8" name="Google Shape;318;p42">
            <a:extLst>
              <a:ext uri="{FF2B5EF4-FFF2-40B4-BE49-F238E27FC236}">
                <a16:creationId xmlns:a16="http://schemas.microsoft.com/office/drawing/2014/main" id="{54F38212-256D-D947-9C48-125794FE4C18}"/>
              </a:ext>
            </a:extLst>
          </p:cNvPr>
          <p:cNvSpPr txBox="1"/>
          <p:nvPr/>
        </p:nvSpPr>
        <p:spPr>
          <a:xfrm>
            <a:off x="702443" y="1867641"/>
            <a:ext cx="10482842" cy="4724080"/>
          </a:xfrm>
          <a:prstGeom prst="rect">
            <a:avLst/>
          </a:prstGeom>
          <a:noFill/>
          <a:ln>
            <a:noFill/>
          </a:ln>
        </p:spPr>
        <p:txBody>
          <a:bodyPr spcFirstLastPara="1" wrap="square" lIns="91425" tIns="91425" rIns="91425" bIns="91425" anchor="t" anchorCtr="0">
            <a:noAutofit/>
          </a:bodyPr>
          <a:lstStyle/>
          <a:p>
            <a:pPr marL="311150" lvl="0" indent="-171450">
              <a:lnSpc>
                <a:spcPct val="115000"/>
              </a:lnSpc>
              <a:buClr>
                <a:srgbClr val="000000"/>
              </a:buClr>
              <a:buSzPts val="1400"/>
              <a:buFont typeface="Arial" panose="020B0604020202020204" pitchFamily="34" charset="0"/>
              <a:buChar char="•"/>
            </a:pPr>
            <a:r>
              <a:rPr lang="en-US" sz="1400" b="1"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Europe Countries: </a:t>
            </a:r>
            <a:r>
              <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Belgium, Luxembourg, France, Germany, Italy, Netherlands, Denmark, Greece, Spain, Portugal, Austria, Sweden, Finland, Ireland, Switzerland, Norway, Iceland</a:t>
            </a:r>
          </a:p>
          <a:p>
            <a:pPr marL="311150" lvl="0" indent="-171450">
              <a:lnSpc>
                <a:spcPct val="115000"/>
              </a:lnSpc>
              <a:buClr>
                <a:srgbClr val="000000"/>
              </a:buClr>
              <a:buSzPts val="1400"/>
              <a:buFont typeface="Arial" panose="020B0604020202020204" pitchFamily="34" charset="0"/>
              <a:buChar char="•"/>
            </a:pPr>
            <a:r>
              <a:rPr lang="en-US" sz="1400" b="1"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MENA Countries: </a:t>
            </a:r>
            <a:r>
              <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Turkey, United Arab Emirates, Saudi Arabia, Bahrain, Kuwait, Oman, Qatar, Syria, Cyprus, Príncipe, São Tomé, Gambia, Algeria, Iraq, Egypt, Israel, Morocco, Libya, Lebanon, West Bank, Yemen, Iran </a:t>
            </a:r>
          </a:p>
          <a:p>
            <a:pPr marL="311150" lvl="0" indent="-171450">
              <a:lnSpc>
                <a:spcPct val="115000"/>
              </a:lnSpc>
              <a:buClr>
                <a:srgbClr val="000000"/>
              </a:buClr>
              <a:buSzPts val="1400"/>
              <a:buFont typeface="Arial" panose="020B0604020202020204" pitchFamily="34" charset="0"/>
              <a:buChar char="•"/>
            </a:pPr>
            <a:r>
              <a:rPr lang="en-US" sz="1400" b="1"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Eastern Europe Countries</a:t>
            </a:r>
            <a:r>
              <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 Czech Republic, Poland, Serbia, Bulgaria, Romania, Hungary, Russia, Slovakia, Moldova, Ukraine, Belarus </a:t>
            </a:r>
          </a:p>
          <a:p>
            <a:pPr marL="311150" lvl="0" indent="-171450">
              <a:lnSpc>
                <a:spcPct val="115000"/>
              </a:lnSpc>
              <a:buClr>
                <a:srgbClr val="000000"/>
              </a:buClr>
              <a:buSzPts val="1400"/>
              <a:buFont typeface="Arial" panose="020B0604020202020204" pitchFamily="34" charset="0"/>
              <a:buChar char="•"/>
            </a:pPr>
            <a:r>
              <a:rPr lang="en-US" sz="1400" b="1"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Western Europe Countries: </a:t>
            </a:r>
            <a:r>
              <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Liechtenstein, Monaco, Andorra</a:t>
            </a:r>
          </a:p>
          <a:p>
            <a:pPr marL="311150" lvl="0" indent="-171450">
              <a:lnSpc>
                <a:spcPct val="115000"/>
              </a:lnSpc>
              <a:buClr>
                <a:srgbClr val="000000"/>
              </a:buClr>
              <a:buSzPts val="1400"/>
              <a:buFont typeface="Arial" panose="020B0604020202020204" pitchFamily="34" charset="0"/>
              <a:buChar char="•"/>
            </a:pPr>
            <a:r>
              <a:rPr lang="en-US" sz="1400" b="1"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North America Countries: </a:t>
            </a:r>
            <a:r>
              <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United States, Canada </a:t>
            </a:r>
          </a:p>
          <a:p>
            <a:pPr marL="311150" lvl="0" indent="-171450">
              <a:lnSpc>
                <a:spcPct val="115000"/>
              </a:lnSpc>
              <a:buClr>
                <a:srgbClr val="000000"/>
              </a:buClr>
              <a:buSzPts val="1400"/>
              <a:buFont typeface="Arial" panose="020B0604020202020204" pitchFamily="34" charset="0"/>
              <a:buChar char="•"/>
            </a:pPr>
            <a:r>
              <a:rPr lang="en-US" sz="1400" b="1"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Latin America and the Caribbean Countries: </a:t>
            </a:r>
            <a:r>
              <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Mexico, Brazil, Argentina, Chile, Guatemala, Guyana, Uruguay, Belize, French Guiana, Colombia, Bolivia, Costa Rica, Falkland Islands, Ecuador, Perú, Honduras, Paraguay, Nicaragua, Panamá, Venezuela, El-Salvador </a:t>
            </a:r>
          </a:p>
          <a:p>
            <a:pPr marL="311150" lvl="0" indent="-171450">
              <a:lnSpc>
                <a:spcPct val="115000"/>
              </a:lnSpc>
              <a:buClr>
                <a:srgbClr val="000000"/>
              </a:buClr>
              <a:buSzPts val="1400"/>
              <a:buFont typeface="Arial" panose="020B0604020202020204" pitchFamily="34" charset="0"/>
              <a:buChar char="•"/>
            </a:pPr>
            <a:r>
              <a:rPr lang="en-US" sz="1400" b="1"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East Asia Countries: </a:t>
            </a:r>
            <a:r>
              <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Hong Kong, Taiwan, China, Japan, South Korea </a:t>
            </a:r>
          </a:p>
          <a:p>
            <a:pPr marL="311150" lvl="0" indent="-171450">
              <a:lnSpc>
                <a:spcPct val="115000"/>
              </a:lnSpc>
              <a:buClr>
                <a:srgbClr val="000000"/>
              </a:buClr>
              <a:buSzPts val="1400"/>
              <a:buFont typeface="Arial" panose="020B0604020202020204" pitchFamily="34" charset="0"/>
              <a:buChar char="•"/>
            </a:pPr>
            <a:r>
              <a:rPr lang="en-US" sz="1400" b="1"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Southeast Asia Countries: </a:t>
            </a:r>
            <a:r>
              <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Malaysia, Thailand, Singapore, Indonesia, Vietnam, Laos, Philippines, Cambodia, East Timor </a:t>
            </a:r>
          </a:p>
          <a:p>
            <a:pPr marL="311150" lvl="0" indent="-171450">
              <a:lnSpc>
                <a:spcPct val="115000"/>
              </a:lnSpc>
              <a:buClr>
                <a:srgbClr val="000000"/>
              </a:buClr>
              <a:buSzPts val="1400"/>
              <a:buFont typeface="Arial" panose="020B0604020202020204" pitchFamily="34" charset="0"/>
              <a:buChar char="•"/>
            </a:pPr>
            <a:r>
              <a:rPr lang="en-US" sz="1400" b="1"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Central Asia Countries: </a:t>
            </a:r>
            <a:r>
              <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Kazakhstan, Turkmenistan, Kyrgyzstan, Uzbekistan, Tajikistan </a:t>
            </a:r>
          </a:p>
          <a:p>
            <a:pPr marL="311150" lvl="0" indent="-171450">
              <a:lnSpc>
                <a:spcPct val="115000"/>
              </a:lnSpc>
              <a:buClr>
                <a:srgbClr val="000000"/>
              </a:buClr>
              <a:buSzPts val="1400"/>
              <a:buFont typeface="Arial" panose="020B0604020202020204" pitchFamily="34" charset="0"/>
              <a:buChar char="•"/>
            </a:pPr>
            <a:r>
              <a:rPr lang="en-US" sz="1400" b="1"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Western Asia Countries: </a:t>
            </a:r>
            <a:r>
              <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Georgia, Azerbaijan, Armenia</a:t>
            </a:r>
          </a:p>
          <a:p>
            <a:pPr marL="311150" lvl="0" indent="-171450">
              <a:lnSpc>
                <a:spcPct val="115000"/>
              </a:lnSpc>
              <a:buClr>
                <a:srgbClr val="000000"/>
              </a:buClr>
              <a:buSzPts val="1400"/>
              <a:buFont typeface="Arial" panose="020B0604020202020204" pitchFamily="34" charset="0"/>
              <a:buChar char="•"/>
            </a:pPr>
            <a:r>
              <a:rPr lang="en-US" sz="1400" b="1"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South Asia Countries: </a:t>
            </a:r>
            <a:r>
              <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Bhutan, Afghanistan, India, Pakistan, Maldives, Sri Lanka, Bangladesh </a:t>
            </a:r>
          </a:p>
          <a:p>
            <a:pPr marL="311150" lvl="0" indent="-171450">
              <a:lnSpc>
                <a:spcPct val="115000"/>
              </a:lnSpc>
              <a:buClr>
                <a:srgbClr val="000000"/>
              </a:buClr>
              <a:buSzPts val="1400"/>
              <a:buFont typeface="Arial" panose="020B0604020202020204" pitchFamily="34" charset="0"/>
              <a:buChar char="•"/>
            </a:pPr>
            <a:r>
              <a:rPr lang="en-US" sz="1400" b="1"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Pacific Asia Countries: </a:t>
            </a:r>
            <a:r>
              <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Australia, New Zealand </a:t>
            </a:r>
          </a:p>
          <a:p>
            <a:pPr marL="311150" lvl="0" indent="-171450">
              <a:lnSpc>
                <a:spcPct val="115000"/>
              </a:lnSpc>
              <a:buClr>
                <a:srgbClr val="000000"/>
              </a:buClr>
              <a:buSzPts val="1400"/>
              <a:buFont typeface="Arial" panose="020B0604020202020204" pitchFamily="34" charset="0"/>
              <a:buChar char="•"/>
            </a:pPr>
            <a:r>
              <a:rPr lang="en-US" sz="1400" b="1"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Sub-Saharan Countries: </a:t>
            </a:r>
            <a:r>
              <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Africa  South Africa, Angola, Mozambique, Nigeria, Kenya, Ethiopia, Eritrea, Togo, Cape Verde, Guinea, Sudan, Cameroon, Burundi, Ghana, Somalia, Central African Republic, Congo (Democratic Republic), Liberia, Mali, Swaziland, Zambia, Namibia, Botswana, Malawi, Congo (Brazzaville), Djibouti, Comoros, Niger, </a:t>
            </a:r>
            <a:r>
              <a:rPr lang="en-US" sz="1400" dirty="0" err="1">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Bénin</a:t>
            </a:r>
            <a:r>
              <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 Lesotho, Mauritania, Gabon, Madagascar, Rwanda </a:t>
            </a:r>
          </a:p>
          <a:p>
            <a:pPr marL="311150" lvl="0" indent="-171450">
              <a:lnSpc>
                <a:spcPct val="115000"/>
              </a:lnSpc>
              <a:buClr>
                <a:srgbClr val="000000"/>
              </a:buClr>
              <a:buSzPts val="1400"/>
              <a:buFont typeface="Arial" panose="020B0604020202020204" pitchFamily="34" charset="0"/>
              <a:buChar char="•"/>
            </a:pPr>
            <a:endPar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311150" lvl="0" indent="-171450">
              <a:lnSpc>
                <a:spcPct val="115000"/>
              </a:lnSpc>
              <a:buClr>
                <a:srgbClr val="000000"/>
              </a:buClr>
              <a:buSzPts val="1400"/>
              <a:buFont typeface="Arial" panose="020B0604020202020204" pitchFamily="34" charset="0"/>
              <a:buChar char="•"/>
            </a:pPr>
            <a:endPar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311150" lvl="0" indent="-171450">
              <a:lnSpc>
                <a:spcPct val="115000"/>
              </a:lnSpc>
              <a:buClr>
                <a:srgbClr val="000000"/>
              </a:buClr>
              <a:buSzPts val="1400"/>
              <a:buFont typeface="Arial" panose="020B0604020202020204" pitchFamily="34" charset="0"/>
              <a:buChar char="•"/>
            </a:pPr>
            <a:endPar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311150" lvl="0" indent="-171450">
              <a:lnSpc>
                <a:spcPct val="115000"/>
              </a:lnSpc>
              <a:buClr>
                <a:srgbClr val="000000"/>
              </a:buClr>
              <a:buSzPts val="1400"/>
              <a:buFont typeface="Arial" panose="020B0604020202020204" pitchFamily="34" charset="0"/>
              <a:buChar char="•"/>
            </a:pPr>
            <a:endPar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311150" lvl="0" indent="-171450">
              <a:lnSpc>
                <a:spcPct val="115000"/>
              </a:lnSpc>
              <a:buClr>
                <a:srgbClr val="000000"/>
              </a:buClr>
              <a:buSzPts val="1400"/>
              <a:buFont typeface="Arial" panose="020B0604020202020204" pitchFamily="34" charset="0"/>
              <a:buChar char="•"/>
            </a:pPr>
            <a:endPar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311150" lvl="0" indent="-171450">
              <a:lnSpc>
                <a:spcPct val="115000"/>
              </a:lnSpc>
              <a:buClr>
                <a:srgbClr val="000000"/>
              </a:buClr>
              <a:buSzPts val="1400"/>
              <a:buFont typeface="Arial" panose="020B0604020202020204" pitchFamily="34" charset="0"/>
              <a:buChar char="•"/>
            </a:pPr>
            <a:endPar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3516760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16;p42">
            <a:extLst>
              <a:ext uri="{FF2B5EF4-FFF2-40B4-BE49-F238E27FC236}">
                <a16:creationId xmlns:a16="http://schemas.microsoft.com/office/drawing/2014/main" id="{35686678-1250-B248-B945-E8C630969E2E}"/>
              </a:ext>
            </a:extLst>
          </p:cNvPr>
          <p:cNvSpPr txBox="1">
            <a:spLocks/>
          </p:cNvSpPr>
          <p:nvPr/>
        </p:nvSpPr>
        <p:spPr>
          <a:xfrm>
            <a:off x="944005" y="1075056"/>
            <a:ext cx="10000220" cy="572700"/>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5000"/>
              </a:lnSpc>
              <a:spcBef>
                <a:spcPts val="0"/>
              </a:spcBef>
              <a:buClr>
                <a:srgbClr val="3F3F3F"/>
              </a:buClr>
              <a:buSzPts val="2800"/>
            </a:pPr>
            <a:r>
              <a:rPr lang="en-US" dirty="0">
                <a:solidFill>
                  <a:schemeClr val="tx1">
                    <a:lumMod val="65000"/>
                    <a:lumOff val="35000"/>
                  </a:schemeClr>
                </a:solidFill>
                <a:latin typeface="Times New Roman" panose="02020603050405020304" pitchFamily="18" charset="0"/>
                <a:ea typeface="Garamond"/>
                <a:cs typeface="Times New Roman" panose="02020603050405020304" pitchFamily="18" charset="0"/>
                <a:sym typeface="Garamond"/>
              </a:rPr>
              <a:t>Tableau Dashboard</a:t>
            </a:r>
          </a:p>
        </p:txBody>
      </p:sp>
      <p:sp>
        <p:nvSpPr>
          <p:cNvPr id="13" name="椭圆 31">
            <a:extLst>
              <a:ext uri="{FF2B5EF4-FFF2-40B4-BE49-F238E27FC236}">
                <a16:creationId xmlns:a16="http://schemas.microsoft.com/office/drawing/2014/main" id="{AA1A3F64-CBBA-874C-85D7-C939B0B54079}"/>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4" name="椭圆 32">
            <a:extLst>
              <a:ext uri="{FF2B5EF4-FFF2-40B4-BE49-F238E27FC236}">
                <a16:creationId xmlns:a16="http://schemas.microsoft.com/office/drawing/2014/main" id="{FA70EFD7-EB85-7244-A90C-0B8B5586B066}"/>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矩形 2">
            <a:extLst>
              <a:ext uri="{FF2B5EF4-FFF2-40B4-BE49-F238E27FC236}">
                <a16:creationId xmlns:a16="http://schemas.microsoft.com/office/drawing/2014/main" id="{F14EC8BE-93A3-524D-9BD3-FBA08D27E92E}"/>
              </a:ext>
            </a:extLst>
          </p:cNvPr>
          <p:cNvSpPr/>
          <p:nvPr/>
        </p:nvSpPr>
        <p:spPr>
          <a:xfrm>
            <a:off x="944005" y="1817262"/>
            <a:ext cx="10241280" cy="50379"/>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Times New Roman" panose="02020603050405020304" pitchFamily="18" charset="0"/>
              <a:cs typeface="Times New Roman" panose="02020603050405020304" pitchFamily="18" charset="0"/>
            </a:endParaRPr>
          </a:p>
        </p:txBody>
      </p:sp>
      <p:pic>
        <p:nvPicPr>
          <p:cNvPr id="17" name="Google Shape;319;p42">
            <a:extLst>
              <a:ext uri="{FF2B5EF4-FFF2-40B4-BE49-F238E27FC236}">
                <a16:creationId xmlns:a16="http://schemas.microsoft.com/office/drawing/2014/main" id="{E5A89F03-4750-DD49-A31D-D8DCCC7BAD6D}"/>
              </a:ext>
            </a:extLst>
          </p:cNvPr>
          <p:cNvPicPr preferRelativeResize="0"/>
          <p:nvPr/>
        </p:nvPicPr>
        <p:blipFill rotWithShape="1">
          <a:blip r:embed="rId2">
            <a:alphaModFix/>
          </a:blip>
          <a:srcRect/>
          <a:stretch/>
        </p:blipFill>
        <p:spPr>
          <a:xfrm>
            <a:off x="11372851" y="6136134"/>
            <a:ext cx="628650" cy="721866"/>
          </a:xfrm>
          <a:prstGeom prst="rect">
            <a:avLst/>
          </a:prstGeom>
          <a:noFill/>
          <a:ln>
            <a:noFill/>
          </a:ln>
        </p:spPr>
      </p:pic>
      <p:sp>
        <p:nvSpPr>
          <p:cNvPr id="8" name="Google Shape;318;p42">
            <a:extLst>
              <a:ext uri="{FF2B5EF4-FFF2-40B4-BE49-F238E27FC236}">
                <a16:creationId xmlns:a16="http://schemas.microsoft.com/office/drawing/2014/main" id="{54F38212-256D-D947-9C48-125794FE4C18}"/>
              </a:ext>
            </a:extLst>
          </p:cNvPr>
          <p:cNvSpPr txBox="1"/>
          <p:nvPr/>
        </p:nvSpPr>
        <p:spPr>
          <a:xfrm>
            <a:off x="702443" y="1867641"/>
            <a:ext cx="10482842" cy="4724080"/>
          </a:xfrm>
          <a:prstGeom prst="rect">
            <a:avLst/>
          </a:prstGeom>
          <a:noFill/>
          <a:ln>
            <a:noFill/>
          </a:ln>
        </p:spPr>
        <p:txBody>
          <a:bodyPr spcFirstLastPara="1" wrap="square" lIns="91425" tIns="91425" rIns="91425" bIns="91425" anchor="t" anchorCtr="0">
            <a:noAutofit/>
          </a:bodyPr>
          <a:lstStyle/>
          <a:p>
            <a:pPr marL="311150" lvl="0" indent="-171450">
              <a:lnSpc>
                <a:spcPct val="115000"/>
              </a:lnSpc>
              <a:buClr>
                <a:srgbClr val="000000"/>
              </a:buClr>
              <a:buSzPts val="1400"/>
              <a:buFont typeface="Arial" panose="020B0604020202020204" pitchFamily="34" charset="0"/>
              <a:buChar char="•"/>
            </a:pPr>
            <a:r>
              <a:rPr lang="en-US" sz="1400" b="1"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https://</a:t>
            </a:r>
            <a:r>
              <a:rPr lang="en-US" sz="1400" b="1" dirty="0" err="1">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public.tableau.</a:t>
            </a:r>
            <a:r>
              <a:rPr lang="en-US" sz="2000" b="1" dirty="0" err="1">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com</a:t>
            </a:r>
            <a:r>
              <a:rPr lang="en-US" sz="1400" b="1"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/profile/</a:t>
            </a:r>
            <a:r>
              <a:rPr lang="en-US" sz="1400" b="1" dirty="0" err="1">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mengqi.li</a:t>
            </a:r>
            <a:r>
              <a:rPr lang="en-US" sz="1400" b="1"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a:t>
            </a:r>
            <a:r>
              <a:rPr lang="en-US" sz="1400" b="1" dirty="0" err="1">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vizhome</a:t>
            </a:r>
            <a:r>
              <a:rPr lang="en-US" sz="1400" b="1"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/londontourism2/</a:t>
            </a:r>
            <a:r>
              <a:rPr lang="en-US" sz="1400" b="1" dirty="0" err="1">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colorbypredition?publish</a:t>
            </a:r>
            <a:r>
              <a:rPr lang="en-US" sz="1400" b="1"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=yes</a:t>
            </a:r>
            <a:endPar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311150" lvl="0" indent="-171450">
              <a:lnSpc>
                <a:spcPct val="115000"/>
              </a:lnSpc>
              <a:buClr>
                <a:srgbClr val="000000"/>
              </a:buClr>
              <a:buSzPts val="1400"/>
              <a:buFont typeface="Arial" panose="020B0604020202020204" pitchFamily="34" charset="0"/>
              <a:buChar char="•"/>
            </a:pPr>
            <a:endPar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311150" lvl="0" indent="-171450">
              <a:lnSpc>
                <a:spcPct val="115000"/>
              </a:lnSpc>
              <a:buClr>
                <a:srgbClr val="000000"/>
              </a:buClr>
              <a:buSzPts val="1400"/>
              <a:buFont typeface="Arial" panose="020B0604020202020204" pitchFamily="34" charset="0"/>
              <a:buChar char="•"/>
            </a:pPr>
            <a:endPar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311150" lvl="0" indent="-171450">
              <a:lnSpc>
                <a:spcPct val="115000"/>
              </a:lnSpc>
              <a:buClr>
                <a:srgbClr val="000000"/>
              </a:buClr>
              <a:buSzPts val="1400"/>
              <a:buFont typeface="Arial" panose="020B0604020202020204" pitchFamily="34" charset="0"/>
              <a:buChar char="•"/>
            </a:pPr>
            <a:endPar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311150" lvl="0" indent="-171450">
              <a:lnSpc>
                <a:spcPct val="115000"/>
              </a:lnSpc>
              <a:buClr>
                <a:srgbClr val="000000"/>
              </a:buClr>
              <a:buSzPts val="1400"/>
              <a:buFont typeface="Arial" panose="020B0604020202020204" pitchFamily="34" charset="0"/>
              <a:buChar char="•"/>
            </a:pPr>
            <a:endPar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311150" lvl="0" indent="-171450">
              <a:lnSpc>
                <a:spcPct val="115000"/>
              </a:lnSpc>
              <a:buClr>
                <a:srgbClr val="000000"/>
              </a:buClr>
              <a:buSzPts val="1400"/>
              <a:buFont typeface="Arial" panose="020B0604020202020204" pitchFamily="34" charset="0"/>
              <a:buChar char="•"/>
            </a:pPr>
            <a:endParaRPr lang="en-US" sz="14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663004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75211" y="793635"/>
            <a:ext cx="9854764" cy="73152"/>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17" name="椭圆 16"/>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8" name="椭圆 17"/>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9" name="Google Shape;305;p41">
            <a:extLst>
              <a:ext uri="{FF2B5EF4-FFF2-40B4-BE49-F238E27FC236}">
                <a16:creationId xmlns:a16="http://schemas.microsoft.com/office/drawing/2014/main" id="{2542A571-5892-284B-A4DD-C2B7F7A8410A}"/>
              </a:ext>
            </a:extLst>
          </p:cNvPr>
          <p:cNvSpPr txBox="1">
            <a:spLocks/>
          </p:cNvSpPr>
          <p:nvPr/>
        </p:nvSpPr>
        <p:spPr>
          <a:xfrm>
            <a:off x="1495416" y="914849"/>
            <a:ext cx="7963208" cy="576072"/>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5000"/>
              </a:lnSpc>
              <a:spcBef>
                <a:spcPts val="0"/>
              </a:spcBef>
              <a:buClr>
                <a:srgbClr val="3F3F3F"/>
              </a:buClr>
              <a:buSzPts val="2800"/>
              <a:buFont typeface="Garamond"/>
              <a:buNone/>
            </a:pPr>
            <a:r>
              <a:rPr lang="en-US" dirty="0">
                <a:solidFill>
                  <a:schemeClr val="tx1">
                    <a:lumMod val="65000"/>
                    <a:lumOff val="35000"/>
                  </a:schemeClr>
                </a:solidFill>
                <a:latin typeface="Times New Roman" panose="02020603050405020304" pitchFamily="18" charset="0"/>
                <a:ea typeface="Garamond"/>
                <a:cs typeface="Times New Roman" panose="02020603050405020304" pitchFamily="18" charset="0"/>
                <a:sym typeface="Garamond"/>
              </a:rPr>
              <a:t>Problems &amp; Datasets</a:t>
            </a:r>
          </a:p>
          <a:p>
            <a:pPr>
              <a:lnSpc>
                <a:spcPct val="85000"/>
              </a:lnSpc>
              <a:spcBef>
                <a:spcPts val="0"/>
              </a:spcBef>
              <a:buClr>
                <a:srgbClr val="3F3F3F"/>
              </a:buClr>
              <a:buSzPts val="2800"/>
              <a:buFont typeface="Calibri"/>
              <a:buNone/>
            </a:pPr>
            <a:endParaRPr lang="en-US" dirty="0">
              <a:solidFill>
                <a:schemeClr val="tx1">
                  <a:lumMod val="65000"/>
                  <a:lumOff val="35000"/>
                </a:schemeClr>
              </a:solidFill>
              <a:latin typeface="Times New Roman" panose="02020603050405020304" pitchFamily="18" charset="0"/>
              <a:ea typeface="Garamond"/>
              <a:cs typeface="Times New Roman" panose="02020603050405020304" pitchFamily="18" charset="0"/>
              <a:sym typeface="Garamond"/>
            </a:endParaRPr>
          </a:p>
        </p:txBody>
      </p:sp>
      <p:sp>
        <p:nvSpPr>
          <p:cNvPr id="22" name="Google Shape;306;p41">
            <a:extLst>
              <a:ext uri="{FF2B5EF4-FFF2-40B4-BE49-F238E27FC236}">
                <a16:creationId xmlns:a16="http://schemas.microsoft.com/office/drawing/2014/main" id="{C824751B-3E75-E747-80A0-F3FF83AB12A6}"/>
              </a:ext>
            </a:extLst>
          </p:cNvPr>
          <p:cNvSpPr txBox="1">
            <a:spLocks/>
          </p:cNvSpPr>
          <p:nvPr/>
        </p:nvSpPr>
        <p:spPr>
          <a:xfrm>
            <a:off x="1375211" y="1421629"/>
            <a:ext cx="9359681" cy="1820237"/>
          </a:xfrm>
          <a:prstGeom prst="rect">
            <a:avLst/>
          </a:prstGeom>
          <a:noFill/>
          <a:ln>
            <a:noFill/>
          </a:ln>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What are the spending and visiting patterns of London’s tourists? </a:t>
            </a:r>
          </a:p>
          <a:p>
            <a:pPr marL="514350" indent="-514350">
              <a:buFont typeface="+mj-lt"/>
              <a:buAutoNum type="arabicPeriod"/>
            </a:pP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The differences between EU nations and non-EU nations on their spending and visiting patterns in London.</a:t>
            </a:r>
          </a:p>
          <a:p>
            <a:pPr marL="514350" indent="-514350">
              <a:buFont typeface="+mj-lt"/>
              <a:buAutoNum type="arabicPeriod"/>
            </a:pP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What are the main factors that contributed to the tourists overstay?</a:t>
            </a:r>
          </a:p>
          <a:p>
            <a:pPr marL="514350" indent="-514350">
              <a:buFont typeface="+mj-lt"/>
              <a:buAutoNum type="arabicPeriod"/>
            </a:pP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Tourists from which countries have the highest probabilities of overstay?</a:t>
            </a:r>
            <a:br>
              <a:rPr lang="en-US" sz="1200" dirty="0">
                <a:solidFill>
                  <a:schemeClr val="tx1">
                    <a:lumMod val="65000"/>
                    <a:lumOff val="35000"/>
                  </a:schemeClr>
                </a:solidFill>
                <a:latin typeface="Times New Roman" panose="02020603050405020304" pitchFamily="18" charset="0"/>
                <a:cs typeface="Times New Roman" panose="02020603050405020304" pitchFamily="18" charset="0"/>
              </a:rPr>
            </a:br>
            <a:endParaRPr lang="en-US" b="1"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p:txBody>
      </p:sp>
      <p:sp>
        <p:nvSpPr>
          <p:cNvPr id="23" name="Google Shape;307;p41">
            <a:extLst>
              <a:ext uri="{FF2B5EF4-FFF2-40B4-BE49-F238E27FC236}">
                <a16:creationId xmlns:a16="http://schemas.microsoft.com/office/drawing/2014/main" id="{4B2C01C5-E2C9-B940-BBE6-C9E6998D4294}"/>
              </a:ext>
            </a:extLst>
          </p:cNvPr>
          <p:cNvSpPr txBox="1"/>
          <p:nvPr/>
        </p:nvSpPr>
        <p:spPr>
          <a:xfrm>
            <a:off x="4274801" y="3765835"/>
            <a:ext cx="426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2400" b="1" i="0" u="none" strike="noStrike" cap="none"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Data</a:t>
            </a:r>
            <a:r>
              <a:rPr lang="en" sz="2000" b="1" i="0" u="none" strike="noStrike" cap="none"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 </a:t>
            </a:r>
            <a:r>
              <a:rPr lang="en" sz="2400" b="1" i="0" u="none" strike="noStrike" cap="none"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Source</a:t>
            </a:r>
            <a:r>
              <a:rPr lang="en" sz="2000" b="1" i="0" u="none" strike="noStrike" cap="none"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a:t>
            </a:r>
            <a:endParaRPr sz="2000" b="1" i="0" u="none" strike="noStrike" cap="none"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p:txBody>
      </p:sp>
      <p:sp>
        <p:nvSpPr>
          <p:cNvPr id="24" name="Google Shape;308;p41">
            <a:extLst>
              <a:ext uri="{FF2B5EF4-FFF2-40B4-BE49-F238E27FC236}">
                <a16:creationId xmlns:a16="http://schemas.microsoft.com/office/drawing/2014/main" id="{5B181739-9DA4-D64A-A75F-23E9CB64D4A1}"/>
              </a:ext>
            </a:extLst>
          </p:cNvPr>
          <p:cNvSpPr txBox="1"/>
          <p:nvPr/>
        </p:nvSpPr>
        <p:spPr>
          <a:xfrm>
            <a:off x="4274801" y="4290807"/>
            <a:ext cx="5926474" cy="120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b="0" i="0" u="none" strike="noStrike" cap="none"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London Datastore: International visitors london.csv</a:t>
            </a:r>
            <a:endParaRPr b="0" i="0" u="none" strike="noStrike" cap="none"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00000"/>
              </a:lnSpc>
              <a:spcBef>
                <a:spcPts val="1600"/>
              </a:spcBef>
              <a:spcAft>
                <a:spcPts val="0"/>
              </a:spcAft>
              <a:buClr>
                <a:schemeClr val="dk1"/>
              </a:buClr>
              <a:buSzPts val="1100"/>
              <a:buFont typeface="Arial"/>
              <a:buNone/>
            </a:pPr>
            <a:r>
              <a:rPr lang="en" b="0" i="0" u="none" strike="noStrike" cap="none"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Legatum Institute Foundation: </a:t>
            </a:r>
            <a:r>
              <a:rPr lang="en" b="0" i="0" u="none" strike="noStrike" cap="none" dirty="0" err="1">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Prosperity.csv</a:t>
            </a:r>
            <a:endParaRPr b="0" i="0" u="none" strike="noStrike" cap="none"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00000"/>
              </a:lnSpc>
              <a:spcBef>
                <a:spcPts val="1600"/>
              </a:spcBef>
              <a:spcAft>
                <a:spcPts val="0"/>
              </a:spcAft>
              <a:buClr>
                <a:schemeClr val="dk1"/>
              </a:buClr>
              <a:buSzPts val="1100"/>
              <a:buFont typeface="Arial"/>
              <a:buNone/>
            </a:pPr>
            <a:r>
              <a:rPr lang="en" b="0" i="0" u="none" strike="noStrike" cap="none"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World Bank Group: GDP.csv </a:t>
            </a:r>
            <a:endParaRPr b="0" i="0" u="none" strike="noStrike" cap="none"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p:txBody>
      </p:sp>
      <p:sp>
        <p:nvSpPr>
          <p:cNvPr id="34" name="矩形 2">
            <a:extLst>
              <a:ext uri="{FF2B5EF4-FFF2-40B4-BE49-F238E27FC236}">
                <a16:creationId xmlns:a16="http://schemas.microsoft.com/office/drawing/2014/main" id="{9708E440-D8F7-5A4D-AC30-DC5DD883C9F5}"/>
              </a:ext>
            </a:extLst>
          </p:cNvPr>
          <p:cNvSpPr/>
          <p:nvPr/>
        </p:nvSpPr>
        <p:spPr>
          <a:xfrm>
            <a:off x="1375211" y="3532331"/>
            <a:ext cx="9854764" cy="73152"/>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AA13DC20-FB5D-D54E-A141-CDAC5ACAF301}"/>
              </a:ext>
            </a:extLst>
          </p:cNvPr>
          <p:cNvSpPr txBox="1"/>
          <p:nvPr/>
        </p:nvSpPr>
        <p:spPr>
          <a:xfrm>
            <a:off x="1495416" y="3765835"/>
            <a:ext cx="2654553" cy="1938992"/>
          </a:xfrm>
          <a:prstGeom prst="rect">
            <a:avLst/>
          </a:prstGeom>
          <a:noFill/>
        </p:spPr>
        <p:txBody>
          <a:bodyPr wrap="square" rtlCol="0">
            <a:spAutoFit/>
          </a:bodyPr>
          <a:lstStyle/>
          <a:p>
            <a:r>
              <a:rPr lang="en-US" sz="3600" dirty="0">
                <a:solidFill>
                  <a:schemeClr val="tx1">
                    <a:lumMod val="65000"/>
                    <a:lumOff val="35000"/>
                  </a:schemeClr>
                </a:solidFill>
                <a:latin typeface="Times New Roman" panose="02020603050405020304" pitchFamily="18" charset="0"/>
                <a:cs typeface="Times New Roman" panose="02020603050405020304" pitchFamily="18" charset="0"/>
              </a:rPr>
              <a:t>54,628 </a:t>
            </a:r>
          </a:p>
          <a:p>
            <a:r>
              <a:rPr lang="en-US" sz="2400" i="1" dirty="0">
                <a:solidFill>
                  <a:schemeClr val="tx1">
                    <a:lumMod val="65000"/>
                    <a:lumOff val="35000"/>
                  </a:schemeClr>
                </a:solidFill>
                <a:latin typeface="Times New Roman" panose="02020603050405020304" pitchFamily="18" charset="0"/>
                <a:cs typeface="Times New Roman" panose="02020603050405020304" pitchFamily="18" charset="0"/>
              </a:rPr>
              <a:t>Observations</a:t>
            </a:r>
          </a:p>
          <a:p>
            <a:r>
              <a:rPr lang="en-US" sz="3600" dirty="0">
                <a:solidFill>
                  <a:schemeClr val="tx1">
                    <a:lumMod val="65000"/>
                    <a:lumOff val="35000"/>
                  </a:schemeClr>
                </a:solidFill>
                <a:latin typeface="Times New Roman" panose="02020603050405020304" pitchFamily="18" charset="0"/>
                <a:cs typeface="Times New Roman" panose="02020603050405020304" pitchFamily="18" charset="0"/>
              </a:rPr>
              <a:t>96</a:t>
            </a:r>
            <a:endParaRPr lang="en-US" sz="3200" dirty="0">
              <a:solidFill>
                <a:schemeClr val="tx1">
                  <a:lumMod val="65000"/>
                  <a:lumOff val="35000"/>
                </a:schemeClr>
              </a:solidFill>
              <a:latin typeface="Times New Roman" panose="02020603050405020304" pitchFamily="18" charset="0"/>
              <a:cs typeface="Times New Roman" panose="02020603050405020304" pitchFamily="18" charset="0"/>
            </a:endParaRPr>
          </a:p>
          <a:p>
            <a:r>
              <a:rPr lang="en-US" sz="2400" i="1" dirty="0">
                <a:solidFill>
                  <a:schemeClr val="tx1">
                    <a:lumMod val="65000"/>
                    <a:lumOff val="35000"/>
                  </a:schemeClr>
                </a:solidFill>
                <a:latin typeface="Times New Roman" panose="02020603050405020304" pitchFamily="18" charset="0"/>
                <a:cs typeface="Times New Roman" panose="02020603050405020304" pitchFamily="18" charset="0"/>
              </a:rPr>
              <a:t>Variables</a:t>
            </a:r>
          </a:p>
        </p:txBody>
      </p:sp>
      <p:pic>
        <p:nvPicPr>
          <p:cNvPr id="12" name="Google Shape;319;p42">
            <a:extLst>
              <a:ext uri="{FF2B5EF4-FFF2-40B4-BE49-F238E27FC236}">
                <a16:creationId xmlns:a16="http://schemas.microsoft.com/office/drawing/2014/main" id="{75373CC0-5F7B-EB49-BAC8-DEC2968316EA}"/>
              </a:ext>
            </a:extLst>
          </p:cNvPr>
          <p:cNvPicPr preferRelativeResize="0"/>
          <p:nvPr/>
        </p:nvPicPr>
        <p:blipFill rotWithShape="1">
          <a:blip r:embed="rId2">
            <a:alphaModFix/>
          </a:blip>
          <a:srcRect/>
          <a:stretch/>
        </p:blipFill>
        <p:spPr>
          <a:xfrm>
            <a:off x="11372851" y="6136134"/>
            <a:ext cx="628650" cy="721866"/>
          </a:xfrm>
          <a:prstGeom prst="rect">
            <a:avLst/>
          </a:prstGeom>
          <a:noFill/>
          <a:ln>
            <a:noFill/>
          </a:ln>
        </p:spPr>
      </p:pic>
      <p:sp>
        <p:nvSpPr>
          <p:cNvPr id="2" name="TextBox 1">
            <a:extLst>
              <a:ext uri="{FF2B5EF4-FFF2-40B4-BE49-F238E27FC236}">
                <a16:creationId xmlns:a16="http://schemas.microsoft.com/office/drawing/2014/main" id="{48255931-60F2-604D-BD89-7E705E99CC64}"/>
              </a:ext>
            </a:extLst>
          </p:cNvPr>
          <p:cNvSpPr txBox="1"/>
          <p:nvPr/>
        </p:nvSpPr>
        <p:spPr>
          <a:xfrm>
            <a:off x="4274801" y="5558361"/>
            <a:ext cx="4572000" cy="1012008"/>
          </a:xfrm>
          <a:prstGeom prst="rect">
            <a:avLst/>
          </a:prstGeom>
          <a:noFill/>
        </p:spPr>
        <p:txBody>
          <a:bodyPr wrap="square" rtlCol="0">
            <a:spAutoFit/>
          </a:bodyPr>
          <a:lstStyle/>
          <a:p>
            <a:pPr>
              <a:lnSpc>
                <a:spcPct val="150000"/>
              </a:lnSpc>
            </a:pPr>
            <a:r>
              <a:rPr lang="en-US" sz="2400" b="1" dirty="0">
                <a:solidFill>
                  <a:schemeClr val="tx1">
                    <a:lumMod val="65000"/>
                    <a:lumOff val="35000"/>
                  </a:schemeClr>
                </a:solidFill>
                <a:latin typeface="Times New Roman" panose="02020603050405020304" pitchFamily="18" charset="0"/>
                <a:cs typeface="Times New Roman" panose="02020603050405020304" pitchFamily="18" charset="0"/>
              </a:rPr>
              <a:t>Tool Used:</a:t>
            </a:r>
          </a:p>
          <a:p>
            <a:pPr>
              <a:lnSpc>
                <a:spcPct val="150000"/>
              </a:lnSpc>
            </a:pPr>
            <a:r>
              <a:rPr lang="en-US" dirty="0">
                <a:solidFill>
                  <a:schemeClr val="tx1">
                    <a:lumMod val="65000"/>
                    <a:lumOff val="35000"/>
                  </a:schemeClr>
                </a:solidFill>
                <a:latin typeface="Times New Roman" panose="02020603050405020304" pitchFamily="18" charset="0"/>
                <a:cs typeface="Times New Roman" panose="02020603050405020304" pitchFamily="18" charset="0"/>
              </a:rPr>
              <a:t>R, Python, Tableau</a:t>
            </a:r>
          </a:p>
        </p:txBody>
      </p:sp>
    </p:spTree>
    <p:extLst>
      <p:ext uri="{BB962C8B-B14F-4D97-AF65-F5344CB8AC3E}">
        <p14:creationId xmlns:p14="http://schemas.microsoft.com/office/powerpoint/2010/main" val="724676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16;p42">
            <a:extLst>
              <a:ext uri="{FF2B5EF4-FFF2-40B4-BE49-F238E27FC236}">
                <a16:creationId xmlns:a16="http://schemas.microsoft.com/office/drawing/2014/main" id="{35686678-1250-B248-B945-E8C630969E2E}"/>
              </a:ext>
            </a:extLst>
          </p:cNvPr>
          <p:cNvSpPr txBox="1">
            <a:spLocks/>
          </p:cNvSpPr>
          <p:nvPr/>
        </p:nvSpPr>
        <p:spPr>
          <a:xfrm>
            <a:off x="944005" y="1075056"/>
            <a:ext cx="10000220" cy="572700"/>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5000"/>
              </a:lnSpc>
              <a:spcBef>
                <a:spcPts val="0"/>
              </a:spcBef>
              <a:buClr>
                <a:srgbClr val="3F3F3F"/>
              </a:buClr>
              <a:buSzPts val="2800"/>
              <a:buFont typeface="Garamond"/>
              <a:buNone/>
            </a:pPr>
            <a:r>
              <a:rPr lang="en-US" dirty="0">
                <a:solidFill>
                  <a:schemeClr val="tx1">
                    <a:lumMod val="65000"/>
                    <a:lumOff val="35000"/>
                  </a:schemeClr>
                </a:solidFill>
                <a:latin typeface="Times New Roman" panose="02020603050405020304" pitchFamily="18" charset="0"/>
                <a:ea typeface="Garamond"/>
                <a:cs typeface="Times New Roman" panose="02020603050405020304" pitchFamily="18" charset="0"/>
                <a:sym typeface="Garamond"/>
              </a:rPr>
              <a:t>Total Money Spent and Amount of Visitors</a:t>
            </a:r>
          </a:p>
        </p:txBody>
      </p:sp>
      <p:pic>
        <p:nvPicPr>
          <p:cNvPr id="10" name="Google Shape;317;p42">
            <a:extLst>
              <a:ext uri="{FF2B5EF4-FFF2-40B4-BE49-F238E27FC236}">
                <a16:creationId xmlns:a16="http://schemas.microsoft.com/office/drawing/2014/main" id="{E001D50D-E17F-174C-AE0C-456E3E4B608A}"/>
              </a:ext>
            </a:extLst>
          </p:cNvPr>
          <p:cNvPicPr preferRelativeResize="0"/>
          <p:nvPr/>
        </p:nvPicPr>
        <p:blipFill rotWithShape="1">
          <a:blip r:embed="rId2">
            <a:alphaModFix/>
          </a:blip>
          <a:srcRect/>
          <a:stretch/>
        </p:blipFill>
        <p:spPr>
          <a:xfrm>
            <a:off x="4714617" y="2014539"/>
            <a:ext cx="6476227" cy="4081174"/>
          </a:xfrm>
          <a:prstGeom prst="rect">
            <a:avLst/>
          </a:prstGeom>
          <a:noFill/>
          <a:ln>
            <a:noFill/>
          </a:ln>
        </p:spPr>
      </p:pic>
      <p:sp>
        <p:nvSpPr>
          <p:cNvPr id="11" name="Google Shape;318;p42">
            <a:extLst>
              <a:ext uri="{FF2B5EF4-FFF2-40B4-BE49-F238E27FC236}">
                <a16:creationId xmlns:a16="http://schemas.microsoft.com/office/drawing/2014/main" id="{231ADB59-172C-4644-BEB5-C893C859792E}"/>
              </a:ext>
            </a:extLst>
          </p:cNvPr>
          <p:cNvSpPr txBox="1"/>
          <p:nvPr/>
        </p:nvSpPr>
        <p:spPr>
          <a:xfrm>
            <a:off x="830527" y="2037147"/>
            <a:ext cx="3974753" cy="3850281"/>
          </a:xfrm>
          <a:prstGeom prst="rect">
            <a:avLst/>
          </a:prstGeom>
          <a:noFill/>
          <a:ln>
            <a:noFill/>
          </a:ln>
        </p:spPr>
        <p:txBody>
          <a:bodyPr spcFirstLastPara="1" wrap="square" lIns="91425" tIns="91425" rIns="91425" bIns="91425" anchor="t" anchorCtr="0">
            <a:noAutofit/>
          </a:bodyPr>
          <a:lstStyle/>
          <a:p>
            <a:pPr marL="457200" lvl="0" indent="-317500">
              <a:lnSpc>
                <a:spcPct val="115000"/>
              </a:lnSpc>
              <a:buClr>
                <a:srgbClr val="000000"/>
              </a:buClr>
              <a:buSzPts val="1400"/>
              <a:buFont typeface="Times New Roman"/>
              <a:buChar char="●"/>
            </a:pP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The </a:t>
            </a:r>
            <a:r>
              <a:rPr lang="en-US" sz="2000" b="1"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bigger/lighter </a:t>
            </a: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the dots, the </a:t>
            </a:r>
            <a:r>
              <a:rPr lang="en-US" sz="2000" b="1"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greater</a:t>
            </a: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 the number of money spent.</a:t>
            </a:r>
          </a:p>
          <a:p>
            <a:pPr marL="457200" marR="0" lvl="0" indent="-317500" algn="l" rtl="0">
              <a:lnSpc>
                <a:spcPct val="115000"/>
              </a:lnSpc>
              <a:spcBef>
                <a:spcPts val="0"/>
              </a:spcBef>
              <a:spcAft>
                <a:spcPts val="0"/>
              </a:spcAft>
              <a:buClr>
                <a:srgbClr val="000000"/>
              </a:buClr>
              <a:buSzPts val="1400"/>
              <a:buFont typeface="Times New Roman"/>
              <a:buChar char="●"/>
            </a:pPr>
            <a:r>
              <a:rPr lang="en" sz="2000" b="0" i="0" u="none" strike="noStrike" cap="none"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General Trend of </a:t>
            </a:r>
            <a:r>
              <a:rPr lang="en" sz="2000" b="1" i="0" u="none" strike="noStrike" cap="none"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Visitors is increasing.</a:t>
            </a:r>
            <a:endParaRPr sz="2000" b="1" i="0" u="none" strike="noStrike" cap="none"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marR="0" lvl="0" indent="-317500" algn="l" rtl="0">
              <a:lnSpc>
                <a:spcPct val="115000"/>
              </a:lnSpc>
              <a:spcBef>
                <a:spcPts val="0"/>
              </a:spcBef>
              <a:spcAft>
                <a:spcPts val="0"/>
              </a:spcAft>
              <a:buClr>
                <a:srgbClr val="000000"/>
              </a:buClr>
              <a:buSzPts val="1400"/>
              <a:buFont typeface="Times New Roman"/>
              <a:buChar char="●"/>
            </a:pPr>
            <a:r>
              <a:rPr lang="en" sz="2000" b="0" i="0" u="none" strike="noStrike" cap="none"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General Trend of </a:t>
            </a:r>
            <a:r>
              <a:rPr lang="en" sz="2000" b="1" i="0" u="none" strike="noStrike" cap="none"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Spending is increasing.</a:t>
            </a:r>
            <a:endParaRPr sz="2000" b="1" i="0" u="none" strike="noStrike" cap="none"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marR="0" lvl="0" indent="-317500" algn="l" rtl="0">
              <a:lnSpc>
                <a:spcPct val="115000"/>
              </a:lnSpc>
              <a:spcBef>
                <a:spcPts val="0"/>
              </a:spcBef>
              <a:spcAft>
                <a:spcPts val="0"/>
              </a:spcAft>
              <a:buClr>
                <a:srgbClr val="000000"/>
              </a:buClr>
              <a:buSzPts val="1400"/>
              <a:buFont typeface="Times New Roman"/>
              <a:buChar char="●"/>
            </a:pPr>
            <a:r>
              <a:rPr lang="en" sz="2000" b="1" i="0" u="none" strike="noStrike" cap="none"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Decline </a:t>
            </a:r>
            <a:r>
              <a:rPr lang="en" sz="2000" b="0" i="0" u="none" strike="noStrike" cap="none"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for number of Visits for year</a:t>
            </a:r>
            <a:r>
              <a:rPr lang="en" sz="2000" b="1" i="0" u="none" strike="noStrike" cap="none"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 2006 and 2009.</a:t>
            </a:r>
            <a:endParaRPr sz="2000" b="1" i="0" u="none" strike="noStrike" cap="none"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p:txBody>
      </p:sp>
      <p:pic>
        <p:nvPicPr>
          <p:cNvPr id="12" name="Google Shape;319;p42">
            <a:extLst>
              <a:ext uri="{FF2B5EF4-FFF2-40B4-BE49-F238E27FC236}">
                <a16:creationId xmlns:a16="http://schemas.microsoft.com/office/drawing/2014/main" id="{530E6D04-4FB5-3D4C-A2B3-594B840AAD5A}"/>
              </a:ext>
            </a:extLst>
          </p:cNvPr>
          <p:cNvPicPr preferRelativeResize="0"/>
          <p:nvPr/>
        </p:nvPicPr>
        <p:blipFill rotWithShape="1">
          <a:blip r:embed="rId3">
            <a:alphaModFix/>
          </a:blip>
          <a:srcRect/>
          <a:stretch/>
        </p:blipFill>
        <p:spPr>
          <a:xfrm>
            <a:off x="11372851" y="6136134"/>
            <a:ext cx="628650" cy="721866"/>
          </a:xfrm>
          <a:prstGeom prst="rect">
            <a:avLst/>
          </a:prstGeom>
          <a:noFill/>
          <a:ln>
            <a:noFill/>
          </a:ln>
        </p:spPr>
      </p:pic>
      <p:sp>
        <p:nvSpPr>
          <p:cNvPr id="13" name="椭圆 31">
            <a:extLst>
              <a:ext uri="{FF2B5EF4-FFF2-40B4-BE49-F238E27FC236}">
                <a16:creationId xmlns:a16="http://schemas.microsoft.com/office/drawing/2014/main" id="{AA1A3F64-CBBA-874C-85D7-C939B0B54079}"/>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4" name="椭圆 32">
            <a:extLst>
              <a:ext uri="{FF2B5EF4-FFF2-40B4-BE49-F238E27FC236}">
                <a16:creationId xmlns:a16="http://schemas.microsoft.com/office/drawing/2014/main" id="{FA70EFD7-EB85-7244-A90C-0B8B5586B066}"/>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矩形 2">
            <a:extLst>
              <a:ext uri="{FF2B5EF4-FFF2-40B4-BE49-F238E27FC236}">
                <a16:creationId xmlns:a16="http://schemas.microsoft.com/office/drawing/2014/main" id="{F14EC8BE-93A3-524D-9BD3-FBA08D27E92E}"/>
              </a:ext>
            </a:extLst>
          </p:cNvPr>
          <p:cNvSpPr/>
          <p:nvPr/>
        </p:nvSpPr>
        <p:spPr>
          <a:xfrm>
            <a:off x="944005" y="1817262"/>
            <a:ext cx="10241280" cy="50379"/>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3347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16;p42">
            <a:extLst>
              <a:ext uri="{FF2B5EF4-FFF2-40B4-BE49-F238E27FC236}">
                <a16:creationId xmlns:a16="http://schemas.microsoft.com/office/drawing/2014/main" id="{35686678-1250-B248-B945-E8C630969E2E}"/>
              </a:ext>
            </a:extLst>
          </p:cNvPr>
          <p:cNvSpPr txBox="1">
            <a:spLocks/>
          </p:cNvSpPr>
          <p:nvPr/>
        </p:nvSpPr>
        <p:spPr>
          <a:xfrm>
            <a:off x="944005" y="1075056"/>
            <a:ext cx="10000220" cy="572700"/>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5000"/>
              </a:lnSpc>
              <a:spcBef>
                <a:spcPts val="0"/>
              </a:spcBef>
              <a:buClr>
                <a:srgbClr val="3F3F3F"/>
              </a:buClr>
              <a:buSzPts val="2800"/>
            </a:pPr>
            <a:r>
              <a:rPr lang="en-US" dirty="0">
                <a:solidFill>
                  <a:schemeClr val="tx1">
                    <a:lumMod val="65000"/>
                    <a:lumOff val="35000"/>
                  </a:schemeClr>
                </a:solidFill>
                <a:latin typeface="Times New Roman" panose="02020603050405020304" pitchFamily="18" charset="0"/>
                <a:ea typeface="Garamond"/>
                <a:cs typeface="Times New Roman" panose="02020603050405020304" pitchFamily="18" charset="0"/>
                <a:sym typeface="Garamond"/>
              </a:rPr>
              <a:t>Total Visits of EU vs. Non-EU</a:t>
            </a:r>
          </a:p>
        </p:txBody>
      </p:sp>
      <p:sp>
        <p:nvSpPr>
          <p:cNvPr id="11" name="Google Shape;318;p42">
            <a:extLst>
              <a:ext uri="{FF2B5EF4-FFF2-40B4-BE49-F238E27FC236}">
                <a16:creationId xmlns:a16="http://schemas.microsoft.com/office/drawing/2014/main" id="{231ADB59-172C-4644-BEB5-C893C859792E}"/>
              </a:ext>
            </a:extLst>
          </p:cNvPr>
          <p:cNvSpPr txBox="1"/>
          <p:nvPr/>
        </p:nvSpPr>
        <p:spPr>
          <a:xfrm>
            <a:off x="830527" y="1943674"/>
            <a:ext cx="4089816" cy="4070166"/>
          </a:xfrm>
          <a:prstGeom prst="rect">
            <a:avLst/>
          </a:prstGeom>
          <a:noFill/>
          <a:ln>
            <a:noFill/>
          </a:ln>
        </p:spPr>
        <p:txBody>
          <a:bodyPr spcFirstLastPara="1" wrap="square" lIns="91425" tIns="91425" rIns="91425" bIns="91425" anchor="t" anchorCtr="0">
            <a:noAutofit/>
          </a:bodyPr>
          <a:lstStyle/>
          <a:p>
            <a:pPr marL="457200" lvl="0" indent="-317500">
              <a:lnSpc>
                <a:spcPct val="115000"/>
              </a:lnSpc>
              <a:buClr>
                <a:srgbClr val="000000"/>
              </a:buClr>
              <a:buSzPts val="1400"/>
              <a:buFont typeface="Times New Roman"/>
              <a:buChar char="●"/>
            </a:pPr>
            <a:r>
              <a:rPr lang="en-US" sz="2000" b="1"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64</a:t>
            </a: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 countries in total </a:t>
            </a:r>
          </a:p>
          <a:p>
            <a:pPr marL="457200" lvl="0" indent="-317500">
              <a:lnSpc>
                <a:spcPct val="115000"/>
              </a:lnSpc>
              <a:buClr>
                <a:srgbClr val="000000"/>
              </a:buClr>
              <a:buSzPts val="1400"/>
              <a:buFont typeface="Times New Roman"/>
              <a:buChar char="●"/>
            </a:pP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EU:</a:t>
            </a:r>
            <a:r>
              <a:rPr lang="en-US" sz="2000" b="1"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 19 </a:t>
            </a: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Countries</a:t>
            </a:r>
          </a:p>
          <a:p>
            <a:pPr marL="457200" lvl="0" indent="-317500">
              <a:lnSpc>
                <a:spcPct val="115000"/>
              </a:lnSpc>
              <a:buClr>
                <a:srgbClr val="000000"/>
              </a:buClr>
              <a:buSzPts val="1400"/>
              <a:buFont typeface="Times New Roman"/>
              <a:buChar char="●"/>
            </a:pP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Non-EU: </a:t>
            </a:r>
            <a:r>
              <a:rPr lang="en-US" sz="2000" b="1"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45</a:t>
            </a: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 Countries</a:t>
            </a:r>
          </a:p>
          <a:p>
            <a:pPr marL="457200" lvl="0" indent="-317500">
              <a:lnSpc>
                <a:spcPct val="115000"/>
              </a:lnSpc>
              <a:buClr>
                <a:srgbClr val="000000"/>
              </a:buClr>
              <a:buSzPts val="1400"/>
              <a:buFont typeface="Times New Roman"/>
              <a:buChar char="●"/>
            </a:pP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The number of visitors from Non-EU are </a:t>
            </a:r>
            <a:r>
              <a:rPr lang="en-US" sz="2000" b="1"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ALWAYS MORE </a:t>
            </a: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than the number of visitors from EU.</a:t>
            </a:r>
          </a:p>
          <a:p>
            <a:pPr marL="457200" lvl="0" indent="-317500">
              <a:lnSpc>
                <a:spcPct val="115000"/>
              </a:lnSpc>
              <a:buClr>
                <a:srgbClr val="000000"/>
              </a:buClr>
              <a:buSzPts val="1400"/>
              <a:buFont typeface="Times New Roman"/>
              <a:buChar char="●"/>
            </a:pP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The number of visitors from BOTH EU and Non-EU countries increased over the years.</a:t>
            </a:r>
          </a:p>
          <a:p>
            <a:pPr marL="457200" lvl="0" indent="-317500">
              <a:lnSpc>
                <a:spcPct val="115000"/>
              </a:lnSpc>
              <a:buClr>
                <a:srgbClr val="000000"/>
              </a:buClr>
              <a:buSzPts val="1400"/>
              <a:buFont typeface="Times New Roman"/>
              <a:buChar char="●"/>
            </a:pP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The number of visits from Non-EU dropped from 2006</a:t>
            </a:r>
            <a:r>
              <a:rPr lang="zh-CN" alt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 </a:t>
            </a:r>
            <a:r>
              <a:rPr lang="en-US" altLang="zh-CN"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to</a:t>
            </a:r>
            <a:r>
              <a:rPr lang="zh-CN" alt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 </a:t>
            </a: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2009.</a:t>
            </a:r>
          </a:p>
        </p:txBody>
      </p:sp>
      <p:sp>
        <p:nvSpPr>
          <p:cNvPr id="13" name="椭圆 31">
            <a:extLst>
              <a:ext uri="{FF2B5EF4-FFF2-40B4-BE49-F238E27FC236}">
                <a16:creationId xmlns:a16="http://schemas.microsoft.com/office/drawing/2014/main" id="{AA1A3F64-CBBA-874C-85D7-C939B0B54079}"/>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4" name="椭圆 32">
            <a:extLst>
              <a:ext uri="{FF2B5EF4-FFF2-40B4-BE49-F238E27FC236}">
                <a16:creationId xmlns:a16="http://schemas.microsoft.com/office/drawing/2014/main" id="{FA70EFD7-EB85-7244-A90C-0B8B5586B066}"/>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矩形 2">
            <a:extLst>
              <a:ext uri="{FF2B5EF4-FFF2-40B4-BE49-F238E27FC236}">
                <a16:creationId xmlns:a16="http://schemas.microsoft.com/office/drawing/2014/main" id="{F14EC8BE-93A3-524D-9BD3-FBA08D27E92E}"/>
              </a:ext>
            </a:extLst>
          </p:cNvPr>
          <p:cNvSpPr/>
          <p:nvPr/>
        </p:nvSpPr>
        <p:spPr>
          <a:xfrm>
            <a:off x="944005" y="1817262"/>
            <a:ext cx="10241280" cy="50379"/>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Times New Roman" panose="02020603050405020304" pitchFamily="18" charset="0"/>
              <a:cs typeface="Times New Roman" panose="02020603050405020304" pitchFamily="18" charset="0"/>
            </a:endParaRPr>
          </a:p>
        </p:txBody>
      </p:sp>
      <p:pic>
        <p:nvPicPr>
          <p:cNvPr id="17" name="Google Shape;319;p42">
            <a:extLst>
              <a:ext uri="{FF2B5EF4-FFF2-40B4-BE49-F238E27FC236}">
                <a16:creationId xmlns:a16="http://schemas.microsoft.com/office/drawing/2014/main" id="{E5A89F03-4750-DD49-A31D-D8DCCC7BAD6D}"/>
              </a:ext>
            </a:extLst>
          </p:cNvPr>
          <p:cNvPicPr preferRelativeResize="0"/>
          <p:nvPr/>
        </p:nvPicPr>
        <p:blipFill rotWithShape="1">
          <a:blip r:embed="rId2">
            <a:alphaModFix/>
          </a:blip>
          <a:srcRect/>
          <a:stretch/>
        </p:blipFill>
        <p:spPr>
          <a:xfrm>
            <a:off x="11372851" y="6136134"/>
            <a:ext cx="628650" cy="721866"/>
          </a:xfrm>
          <a:prstGeom prst="rect">
            <a:avLst/>
          </a:prstGeom>
          <a:noFill/>
          <a:ln>
            <a:noFill/>
          </a:ln>
        </p:spPr>
      </p:pic>
      <p:pic>
        <p:nvPicPr>
          <p:cNvPr id="7" name="Picture 6" descr="A close up of a map&#13;&#10;&#13;&#10;Description automatically generated">
            <a:extLst>
              <a:ext uri="{FF2B5EF4-FFF2-40B4-BE49-F238E27FC236}">
                <a16:creationId xmlns:a16="http://schemas.microsoft.com/office/drawing/2014/main" id="{BA712889-EF47-4B49-8153-F9A90C588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0343" y="2037147"/>
            <a:ext cx="6264941" cy="4134329"/>
          </a:xfrm>
          <a:prstGeom prst="rect">
            <a:avLst/>
          </a:prstGeom>
        </p:spPr>
      </p:pic>
    </p:spTree>
    <p:extLst>
      <p:ext uri="{BB962C8B-B14F-4D97-AF65-F5344CB8AC3E}">
        <p14:creationId xmlns:p14="http://schemas.microsoft.com/office/powerpoint/2010/main" val="805798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16;p42">
            <a:extLst>
              <a:ext uri="{FF2B5EF4-FFF2-40B4-BE49-F238E27FC236}">
                <a16:creationId xmlns:a16="http://schemas.microsoft.com/office/drawing/2014/main" id="{35686678-1250-B248-B945-E8C630969E2E}"/>
              </a:ext>
            </a:extLst>
          </p:cNvPr>
          <p:cNvSpPr txBox="1">
            <a:spLocks/>
          </p:cNvSpPr>
          <p:nvPr/>
        </p:nvSpPr>
        <p:spPr>
          <a:xfrm>
            <a:off x="944005" y="1075056"/>
            <a:ext cx="10428846" cy="572700"/>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5000"/>
              </a:lnSpc>
              <a:spcBef>
                <a:spcPts val="0"/>
              </a:spcBef>
              <a:buClr>
                <a:srgbClr val="3F3F3F"/>
              </a:buClr>
              <a:buSzPts val="2800"/>
            </a:pPr>
            <a:r>
              <a:rPr lang="en-US" dirty="0">
                <a:solidFill>
                  <a:schemeClr val="tx1">
                    <a:lumMod val="65000"/>
                    <a:lumOff val="35000"/>
                  </a:schemeClr>
                </a:solidFill>
                <a:latin typeface="Times New Roman" panose="02020603050405020304" pitchFamily="18" charset="0"/>
                <a:ea typeface="Garamond"/>
                <a:cs typeface="Times New Roman" panose="02020603050405020304" pitchFamily="18" charset="0"/>
                <a:sym typeface="Garamond"/>
              </a:rPr>
              <a:t>Number of Tourists from Different Countries</a:t>
            </a:r>
          </a:p>
          <a:p>
            <a:pPr>
              <a:lnSpc>
                <a:spcPct val="85000"/>
              </a:lnSpc>
              <a:spcBef>
                <a:spcPts val="0"/>
              </a:spcBef>
              <a:buClr>
                <a:srgbClr val="3F3F3F"/>
              </a:buClr>
              <a:buSzPts val="2800"/>
            </a:pPr>
            <a:endParaRPr lang="en-US" dirty="0">
              <a:latin typeface="Times New Roman" panose="02020603050405020304" pitchFamily="18" charset="0"/>
              <a:ea typeface="Garamond"/>
              <a:cs typeface="Times New Roman" panose="02020603050405020304" pitchFamily="18" charset="0"/>
              <a:sym typeface="Garamond"/>
            </a:endParaRPr>
          </a:p>
        </p:txBody>
      </p:sp>
      <p:sp>
        <p:nvSpPr>
          <p:cNvPr id="11" name="Google Shape;318;p42">
            <a:extLst>
              <a:ext uri="{FF2B5EF4-FFF2-40B4-BE49-F238E27FC236}">
                <a16:creationId xmlns:a16="http://schemas.microsoft.com/office/drawing/2014/main" id="{231ADB59-172C-4644-BEB5-C893C859792E}"/>
              </a:ext>
            </a:extLst>
          </p:cNvPr>
          <p:cNvSpPr txBox="1"/>
          <p:nvPr/>
        </p:nvSpPr>
        <p:spPr>
          <a:xfrm>
            <a:off x="830527" y="2121799"/>
            <a:ext cx="3884090" cy="3850281"/>
          </a:xfrm>
          <a:prstGeom prst="rect">
            <a:avLst/>
          </a:prstGeom>
          <a:noFill/>
          <a:ln>
            <a:noFill/>
          </a:ln>
        </p:spPr>
        <p:txBody>
          <a:bodyPr spcFirstLastPara="1" wrap="square" lIns="91425" tIns="91425" rIns="91425" bIns="91425" anchor="t" anchorCtr="0">
            <a:noAutofit/>
          </a:bodyPr>
          <a:lstStyle/>
          <a:p>
            <a:pPr marL="457200" lvl="0" indent="-317500">
              <a:lnSpc>
                <a:spcPct val="115000"/>
              </a:lnSpc>
              <a:buClr>
                <a:srgbClr val="000000"/>
              </a:buClr>
              <a:buSzPts val="1400"/>
              <a:buFont typeface="Times New Roman"/>
              <a:buChar char="●"/>
            </a:pP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USA, France, and Germany have the leading number of tourists in London.</a:t>
            </a:r>
          </a:p>
          <a:p>
            <a:pPr marL="457200" lvl="0" indent="-317500">
              <a:lnSpc>
                <a:spcPct val="115000"/>
              </a:lnSpc>
              <a:buClr>
                <a:srgbClr val="000000"/>
              </a:buClr>
              <a:buSzPts val="1400"/>
              <a:buFont typeface="Times New Roman"/>
              <a:buChar char="●"/>
            </a:pPr>
            <a:endParaRPr lang="en-US" sz="2000" dirty="0">
              <a:solidFill>
                <a:schemeClr val="tx1">
                  <a:lumMod val="65000"/>
                  <a:lumOff val="35000"/>
                </a:schemeClr>
              </a:solidFill>
              <a:latin typeface="Times New Roman" panose="02020603050405020304" pitchFamily="18" charset="0"/>
              <a:cs typeface="Times New Roman" panose="02020603050405020304" pitchFamily="18" charset="0"/>
              <a:sym typeface="Times New Roman"/>
            </a:endParaRPr>
          </a:p>
          <a:p>
            <a:pPr marL="457200" indent="-317500">
              <a:lnSpc>
                <a:spcPct val="115000"/>
              </a:lnSpc>
              <a:buClr>
                <a:srgbClr val="000000"/>
              </a:buClr>
              <a:buSzPts val="1400"/>
              <a:buFont typeface="Times New Roman"/>
              <a:buChar char="●"/>
            </a:pP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Most countries on the top of the list are EU nations except for USA and Australia.</a:t>
            </a:r>
          </a:p>
        </p:txBody>
      </p:sp>
      <p:sp>
        <p:nvSpPr>
          <p:cNvPr id="13" name="椭圆 31">
            <a:extLst>
              <a:ext uri="{FF2B5EF4-FFF2-40B4-BE49-F238E27FC236}">
                <a16:creationId xmlns:a16="http://schemas.microsoft.com/office/drawing/2014/main" id="{AA1A3F64-CBBA-874C-85D7-C939B0B54079}"/>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14" name="椭圆 32">
            <a:extLst>
              <a:ext uri="{FF2B5EF4-FFF2-40B4-BE49-F238E27FC236}">
                <a16:creationId xmlns:a16="http://schemas.microsoft.com/office/drawing/2014/main" id="{FA70EFD7-EB85-7244-A90C-0B8B5586B066}"/>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15" name="矩形 2">
            <a:extLst>
              <a:ext uri="{FF2B5EF4-FFF2-40B4-BE49-F238E27FC236}">
                <a16:creationId xmlns:a16="http://schemas.microsoft.com/office/drawing/2014/main" id="{F14EC8BE-93A3-524D-9BD3-FBA08D27E92E}"/>
              </a:ext>
            </a:extLst>
          </p:cNvPr>
          <p:cNvSpPr/>
          <p:nvPr/>
        </p:nvSpPr>
        <p:spPr>
          <a:xfrm>
            <a:off x="944005" y="1817262"/>
            <a:ext cx="10241280" cy="50379"/>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pic>
        <p:nvPicPr>
          <p:cNvPr id="17" name="Google Shape;319;p42">
            <a:extLst>
              <a:ext uri="{FF2B5EF4-FFF2-40B4-BE49-F238E27FC236}">
                <a16:creationId xmlns:a16="http://schemas.microsoft.com/office/drawing/2014/main" id="{E5A89F03-4750-DD49-A31D-D8DCCC7BAD6D}"/>
              </a:ext>
            </a:extLst>
          </p:cNvPr>
          <p:cNvPicPr preferRelativeResize="0"/>
          <p:nvPr/>
        </p:nvPicPr>
        <p:blipFill rotWithShape="1">
          <a:blip r:embed="rId2">
            <a:alphaModFix/>
          </a:blip>
          <a:srcRect/>
          <a:stretch/>
        </p:blipFill>
        <p:spPr>
          <a:xfrm>
            <a:off x="11372851" y="6136134"/>
            <a:ext cx="628650" cy="721866"/>
          </a:xfrm>
          <a:prstGeom prst="rect">
            <a:avLst/>
          </a:prstGeom>
          <a:noFill/>
          <a:ln>
            <a:noFill/>
          </a:ln>
        </p:spPr>
      </p:pic>
      <p:pic>
        <p:nvPicPr>
          <p:cNvPr id="10" name="Google Shape;342;p45">
            <a:extLst>
              <a:ext uri="{FF2B5EF4-FFF2-40B4-BE49-F238E27FC236}">
                <a16:creationId xmlns:a16="http://schemas.microsoft.com/office/drawing/2014/main" id="{360C74CC-8FD5-8144-B7F5-A11EDC99D7A7}"/>
              </a:ext>
            </a:extLst>
          </p:cNvPr>
          <p:cNvPicPr preferRelativeResize="0"/>
          <p:nvPr/>
        </p:nvPicPr>
        <p:blipFill rotWithShape="1">
          <a:blip r:embed="rId3">
            <a:alphaModFix/>
          </a:blip>
          <a:srcRect/>
          <a:stretch/>
        </p:blipFill>
        <p:spPr>
          <a:xfrm>
            <a:off x="4714617" y="1998168"/>
            <a:ext cx="6470668" cy="4097544"/>
          </a:xfrm>
          <a:prstGeom prst="rect">
            <a:avLst/>
          </a:prstGeom>
          <a:noFill/>
          <a:ln>
            <a:noFill/>
          </a:ln>
        </p:spPr>
      </p:pic>
    </p:spTree>
    <p:extLst>
      <p:ext uri="{BB962C8B-B14F-4D97-AF65-F5344CB8AC3E}">
        <p14:creationId xmlns:p14="http://schemas.microsoft.com/office/powerpoint/2010/main" val="2036425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16;p42">
            <a:extLst>
              <a:ext uri="{FF2B5EF4-FFF2-40B4-BE49-F238E27FC236}">
                <a16:creationId xmlns:a16="http://schemas.microsoft.com/office/drawing/2014/main" id="{35686678-1250-B248-B945-E8C630969E2E}"/>
              </a:ext>
            </a:extLst>
          </p:cNvPr>
          <p:cNvSpPr txBox="1">
            <a:spLocks/>
          </p:cNvSpPr>
          <p:nvPr/>
        </p:nvSpPr>
        <p:spPr>
          <a:xfrm>
            <a:off x="944005" y="1075056"/>
            <a:ext cx="10000220" cy="572700"/>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5000"/>
              </a:lnSpc>
              <a:spcBef>
                <a:spcPts val="0"/>
              </a:spcBef>
              <a:buClr>
                <a:srgbClr val="3F3F3F"/>
              </a:buClr>
              <a:buSzPts val="2800"/>
            </a:pPr>
            <a:r>
              <a:rPr lang="en-US" dirty="0">
                <a:solidFill>
                  <a:schemeClr val="tx1">
                    <a:lumMod val="65000"/>
                    <a:lumOff val="35000"/>
                  </a:schemeClr>
                </a:solidFill>
                <a:latin typeface="Times New Roman" panose="02020603050405020304" pitchFamily="18" charset="0"/>
                <a:ea typeface="Garamond"/>
                <a:cs typeface="Times New Roman" panose="02020603050405020304" pitchFamily="18" charset="0"/>
                <a:sym typeface="Garamond"/>
              </a:rPr>
              <a:t>Total Spending of Different Countries</a:t>
            </a:r>
          </a:p>
        </p:txBody>
      </p:sp>
      <p:sp>
        <p:nvSpPr>
          <p:cNvPr id="11" name="Google Shape;318;p42">
            <a:extLst>
              <a:ext uri="{FF2B5EF4-FFF2-40B4-BE49-F238E27FC236}">
                <a16:creationId xmlns:a16="http://schemas.microsoft.com/office/drawing/2014/main" id="{231ADB59-172C-4644-BEB5-C893C859792E}"/>
              </a:ext>
            </a:extLst>
          </p:cNvPr>
          <p:cNvSpPr txBox="1"/>
          <p:nvPr/>
        </p:nvSpPr>
        <p:spPr>
          <a:xfrm>
            <a:off x="830527" y="2245431"/>
            <a:ext cx="3974753" cy="3850281"/>
          </a:xfrm>
          <a:prstGeom prst="rect">
            <a:avLst/>
          </a:prstGeom>
          <a:noFill/>
          <a:ln>
            <a:noFill/>
          </a:ln>
        </p:spPr>
        <p:txBody>
          <a:bodyPr spcFirstLastPara="1" wrap="square" lIns="91425" tIns="91425" rIns="91425" bIns="91425" anchor="t" anchorCtr="0">
            <a:noAutofit/>
          </a:bodyPr>
          <a:lstStyle/>
          <a:p>
            <a:pPr marL="457200" lvl="0" indent="-317500">
              <a:lnSpc>
                <a:spcPct val="115000"/>
              </a:lnSpc>
              <a:buClr>
                <a:srgbClr val="000000"/>
              </a:buClr>
              <a:buSzPts val="1400"/>
              <a:buFont typeface="Times New Roman"/>
              <a:buChar char="●"/>
            </a:pP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USA, France, Germany are the top 3 countries that spent the most number of money in London.</a:t>
            </a:r>
          </a:p>
          <a:p>
            <a:pPr marL="457200" lvl="0" indent="-317500">
              <a:lnSpc>
                <a:spcPct val="115000"/>
              </a:lnSpc>
              <a:buClr>
                <a:srgbClr val="000000"/>
              </a:buClr>
              <a:buSzPts val="1400"/>
              <a:buFont typeface="Times New Roman"/>
              <a:buChar char="●"/>
            </a:pPr>
            <a:r>
              <a:rPr lang="en-US" dirty="0">
                <a:solidFill>
                  <a:schemeClr val="tx1">
                    <a:lumMod val="65000"/>
                    <a:lumOff val="35000"/>
                  </a:schemeClr>
                </a:solidFill>
                <a:latin typeface="Times New Roman" panose="02020603050405020304" pitchFamily="18" charset="0"/>
                <a:cs typeface="Times New Roman" panose="02020603050405020304" pitchFamily="18" charset="0"/>
              </a:rPr>
              <a:t>The money spent by tourists from the USA is almost triple the amount of money spent on tourists from France.</a:t>
            </a:r>
          </a:p>
          <a:p>
            <a:pPr marL="457200" lvl="0" indent="-317500">
              <a:lnSpc>
                <a:spcPct val="115000"/>
              </a:lnSpc>
              <a:buClr>
                <a:srgbClr val="000000"/>
              </a:buClr>
              <a:buSzPts val="1400"/>
              <a:buFont typeface="Times New Roman"/>
              <a:buChar char="●"/>
            </a:pPr>
            <a:r>
              <a:rPr lang="en-US" dirty="0">
                <a:solidFill>
                  <a:schemeClr val="tx1">
                    <a:lumMod val="65000"/>
                    <a:lumOff val="35000"/>
                  </a:schemeClr>
                </a:solidFill>
                <a:latin typeface="Times New Roman" panose="02020603050405020304" pitchFamily="18" charset="0"/>
                <a:cs typeface="Times New Roman" panose="02020603050405020304" pitchFamily="18" charset="0"/>
              </a:rPr>
              <a:t>The top 5 countries that have the biggest number of visits have the corresponding spending power.</a:t>
            </a:r>
          </a:p>
          <a:p>
            <a:b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br>
            <a:b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br>
            <a:endPar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p:txBody>
      </p:sp>
      <p:sp>
        <p:nvSpPr>
          <p:cNvPr id="13" name="椭圆 31">
            <a:extLst>
              <a:ext uri="{FF2B5EF4-FFF2-40B4-BE49-F238E27FC236}">
                <a16:creationId xmlns:a16="http://schemas.microsoft.com/office/drawing/2014/main" id="{AA1A3F64-CBBA-874C-85D7-C939B0B54079}"/>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4" name="椭圆 32">
            <a:extLst>
              <a:ext uri="{FF2B5EF4-FFF2-40B4-BE49-F238E27FC236}">
                <a16:creationId xmlns:a16="http://schemas.microsoft.com/office/drawing/2014/main" id="{FA70EFD7-EB85-7244-A90C-0B8B5586B066}"/>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矩形 2">
            <a:extLst>
              <a:ext uri="{FF2B5EF4-FFF2-40B4-BE49-F238E27FC236}">
                <a16:creationId xmlns:a16="http://schemas.microsoft.com/office/drawing/2014/main" id="{F14EC8BE-93A3-524D-9BD3-FBA08D27E92E}"/>
              </a:ext>
            </a:extLst>
          </p:cNvPr>
          <p:cNvSpPr/>
          <p:nvPr/>
        </p:nvSpPr>
        <p:spPr>
          <a:xfrm>
            <a:off x="944005" y="1817262"/>
            <a:ext cx="10241280" cy="50379"/>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Times New Roman" panose="02020603050405020304" pitchFamily="18" charset="0"/>
              <a:cs typeface="Times New Roman" panose="02020603050405020304" pitchFamily="18" charset="0"/>
            </a:endParaRPr>
          </a:p>
        </p:txBody>
      </p:sp>
      <p:pic>
        <p:nvPicPr>
          <p:cNvPr id="17" name="Google Shape;326;p43">
            <a:extLst>
              <a:ext uri="{FF2B5EF4-FFF2-40B4-BE49-F238E27FC236}">
                <a16:creationId xmlns:a16="http://schemas.microsoft.com/office/drawing/2014/main" id="{65147876-8F37-A549-B91F-DD971A64DDC4}"/>
              </a:ext>
            </a:extLst>
          </p:cNvPr>
          <p:cNvPicPr preferRelativeResize="0"/>
          <p:nvPr/>
        </p:nvPicPr>
        <p:blipFill rotWithShape="1">
          <a:blip r:embed="rId2">
            <a:alphaModFix/>
          </a:blip>
          <a:srcRect/>
          <a:stretch/>
        </p:blipFill>
        <p:spPr>
          <a:xfrm>
            <a:off x="4805280" y="2014538"/>
            <a:ext cx="6470668" cy="4081174"/>
          </a:xfrm>
          <a:prstGeom prst="rect">
            <a:avLst/>
          </a:prstGeom>
          <a:noFill/>
          <a:ln>
            <a:noFill/>
          </a:ln>
        </p:spPr>
      </p:pic>
      <p:pic>
        <p:nvPicPr>
          <p:cNvPr id="10" name="Google Shape;319;p42">
            <a:extLst>
              <a:ext uri="{FF2B5EF4-FFF2-40B4-BE49-F238E27FC236}">
                <a16:creationId xmlns:a16="http://schemas.microsoft.com/office/drawing/2014/main" id="{673FAA0C-B8FF-E048-A857-216842B04F43}"/>
              </a:ext>
            </a:extLst>
          </p:cNvPr>
          <p:cNvPicPr preferRelativeResize="0"/>
          <p:nvPr/>
        </p:nvPicPr>
        <p:blipFill rotWithShape="1">
          <a:blip r:embed="rId3">
            <a:alphaModFix/>
          </a:blip>
          <a:srcRect/>
          <a:stretch/>
        </p:blipFill>
        <p:spPr>
          <a:xfrm>
            <a:off x="11372851" y="6136134"/>
            <a:ext cx="628650" cy="721866"/>
          </a:xfrm>
          <a:prstGeom prst="rect">
            <a:avLst/>
          </a:prstGeom>
          <a:noFill/>
          <a:ln>
            <a:noFill/>
          </a:ln>
        </p:spPr>
      </p:pic>
    </p:spTree>
    <p:extLst>
      <p:ext uri="{BB962C8B-B14F-4D97-AF65-F5344CB8AC3E}">
        <p14:creationId xmlns:p14="http://schemas.microsoft.com/office/powerpoint/2010/main" val="2394218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16;p42">
            <a:extLst>
              <a:ext uri="{FF2B5EF4-FFF2-40B4-BE49-F238E27FC236}">
                <a16:creationId xmlns:a16="http://schemas.microsoft.com/office/drawing/2014/main" id="{35686678-1250-B248-B945-E8C630969E2E}"/>
              </a:ext>
            </a:extLst>
          </p:cNvPr>
          <p:cNvSpPr txBox="1">
            <a:spLocks/>
          </p:cNvSpPr>
          <p:nvPr/>
        </p:nvSpPr>
        <p:spPr>
          <a:xfrm>
            <a:off x="944005" y="1075056"/>
            <a:ext cx="10000220" cy="572700"/>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5000"/>
              </a:lnSpc>
              <a:spcBef>
                <a:spcPts val="0"/>
              </a:spcBef>
              <a:buClr>
                <a:srgbClr val="3F3F3F"/>
              </a:buClr>
              <a:buSzPts val="2800"/>
            </a:pPr>
            <a:r>
              <a:rPr lang="en-US" dirty="0">
                <a:solidFill>
                  <a:schemeClr val="tx1">
                    <a:lumMod val="65000"/>
                    <a:lumOff val="35000"/>
                  </a:schemeClr>
                </a:solidFill>
                <a:latin typeface="Times New Roman" panose="02020603050405020304" pitchFamily="18" charset="0"/>
                <a:ea typeface="Garamond"/>
                <a:cs typeface="Times New Roman" panose="02020603050405020304" pitchFamily="18" charset="0"/>
                <a:sym typeface="Garamond"/>
              </a:rPr>
              <a:t>Model Champion</a:t>
            </a:r>
          </a:p>
        </p:txBody>
      </p:sp>
      <p:sp>
        <p:nvSpPr>
          <p:cNvPr id="13" name="椭圆 31">
            <a:extLst>
              <a:ext uri="{FF2B5EF4-FFF2-40B4-BE49-F238E27FC236}">
                <a16:creationId xmlns:a16="http://schemas.microsoft.com/office/drawing/2014/main" id="{AA1A3F64-CBBA-874C-85D7-C939B0B54079}"/>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4" name="椭圆 32">
            <a:extLst>
              <a:ext uri="{FF2B5EF4-FFF2-40B4-BE49-F238E27FC236}">
                <a16:creationId xmlns:a16="http://schemas.microsoft.com/office/drawing/2014/main" id="{FA70EFD7-EB85-7244-A90C-0B8B5586B066}"/>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矩形 2">
            <a:extLst>
              <a:ext uri="{FF2B5EF4-FFF2-40B4-BE49-F238E27FC236}">
                <a16:creationId xmlns:a16="http://schemas.microsoft.com/office/drawing/2014/main" id="{F14EC8BE-93A3-524D-9BD3-FBA08D27E92E}"/>
              </a:ext>
            </a:extLst>
          </p:cNvPr>
          <p:cNvSpPr/>
          <p:nvPr/>
        </p:nvSpPr>
        <p:spPr>
          <a:xfrm>
            <a:off x="944005" y="1817262"/>
            <a:ext cx="10241280" cy="50379"/>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Times New Roman" panose="02020603050405020304" pitchFamily="18" charset="0"/>
              <a:cs typeface="Times New Roman" panose="02020603050405020304" pitchFamily="18" charset="0"/>
            </a:endParaRPr>
          </a:p>
        </p:txBody>
      </p:sp>
      <p:pic>
        <p:nvPicPr>
          <p:cNvPr id="17" name="Google Shape;319;p42">
            <a:extLst>
              <a:ext uri="{FF2B5EF4-FFF2-40B4-BE49-F238E27FC236}">
                <a16:creationId xmlns:a16="http://schemas.microsoft.com/office/drawing/2014/main" id="{E5A89F03-4750-DD49-A31D-D8DCCC7BAD6D}"/>
              </a:ext>
            </a:extLst>
          </p:cNvPr>
          <p:cNvPicPr preferRelativeResize="0"/>
          <p:nvPr/>
        </p:nvPicPr>
        <p:blipFill rotWithShape="1">
          <a:blip r:embed="rId2">
            <a:alphaModFix/>
          </a:blip>
          <a:srcRect/>
          <a:stretch/>
        </p:blipFill>
        <p:spPr>
          <a:xfrm>
            <a:off x="11372851" y="6136134"/>
            <a:ext cx="628650" cy="721866"/>
          </a:xfrm>
          <a:prstGeom prst="rect">
            <a:avLst/>
          </a:prstGeom>
          <a:noFill/>
          <a:ln>
            <a:noFill/>
          </a:ln>
        </p:spPr>
      </p:pic>
      <p:sp>
        <p:nvSpPr>
          <p:cNvPr id="25" name="Google Shape;359;p47">
            <a:extLst>
              <a:ext uri="{FF2B5EF4-FFF2-40B4-BE49-F238E27FC236}">
                <a16:creationId xmlns:a16="http://schemas.microsoft.com/office/drawing/2014/main" id="{D40BC89C-1EFD-334F-AD44-6016D023258D}"/>
              </a:ext>
            </a:extLst>
          </p:cNvPr>
          <p:cNvSpPr txBox="1"/>
          <p:nvPr/>
        </p:nvSpPr>
        <p:spPr>
          <a:xfrm>
            <a:off x="9037637" y="3002146"/>
            <a:ext cx="1818388" cy="50944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600" b="0" i="0" u="none" strike="noStrike" cap="none"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Positive</a:t>
            </a:r>
            <a:endParaRPr sz="1600" b="0" i="0" u="none" strike="noStrike" cap="none"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p:txBody>
      </p:sp>
      <p:sp>
        <p:nvSpPr>
          <p:cNvPr id="26" name="Google Shape;360;p47">
            <a:extLst>
              <a:ext uri="{FF2B5EF4-FFF2-40B4-BE49-F238E27FC236}">
                <a16:creationId xmlns:a16="http://schemas.microsoft.com/office/drawing/2014/main" id="{FA82BE3A-1622-7B44-BADF-34B4845B30DA}"/>
              </a:ext>
            </a:extLst>
          </p:cNvPr>
          <p:cNvSpPr txBox="1"/>
          <p:nvPr/>
        </p:nvSpPr>
        <p:spPr>
          <a:xfrm>
            <a:off x="7806334" y="3428133"/>
            <a:ext cx="2018573" cy="57320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600" b="0" i="0" u="none" strike="noStrike" cap="none"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Positive</a:t>
            </a:r>
            <a:endParaRPr sz="1600" b="0" i="0" u="none" strike="noStrike" cap="none"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p:txBody>
      </p:sp>
      <p:sp>
        <p:nvSpPr>
          <p:cNvPr id="27" name="Google Shape;361;p47">
            <a:extLst>
              <a:ext uri="{FF2B5EF4-FFF2-40B4-BE49-F238E27FC236}">
                <a16:creationId xmlns:a16="http://schemas.microsoft.com/office/drawing/2014/main" id="{945FB59C-636C-EF4A-B63B-1770B8998621}"/>
              </a:ext>
            </a:extLst>
          </p:cNvPr>
          <p:cNvSpPr txBox="1"/>
          <p:nvPr/>
        </p:nvSpPr>
        <p:spPr>
          <a:xfrm>
            <a:off x="10160321" y="2994543"/>
            <a:ext cx="1019164" cy="57320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600" b="0" i="0" u="none" strike="noStrike" cap="none"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Negative</a:t>
            </a:r>
            <a:endParaRPr sz="1600" b="0" i="0" u="none" strike="noStrike" cap="none"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p:txBody>
      </p:sp>
      <p:sp>
        <p:nvSpPr>
          <p:cNvPr id="28" name="Google Shape;362;p47">
            <a:extLst>
              <a:ext uri="{FF2B5EF4-FFF2-40B4-BE49-F238E27FC236}">
                <a16:creationId xmlns:a16="http://schemas.microsoft.com/office/drawing/2014/main" id="{F3591120-CE72-E744-AE48-2F9324FA411C}"/>
              </a:ext>
            </a:extLst>
          </p:cNvPr>
          <p:cNvSpPr txBox="1"/>
          <p:nvPr/>
        </p:nvSpPr>
        <p:spPr>
          <a:xfrm>
            <a:off x="7806334" y="3835695"/>
            <a:ext cx="1988250" cy="50944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600" b="0" i="0" u="none" strike="noStrike" cap="none"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Negative</a:t>
            </a:r>
            <a:endParaRPr sz="1600" b="0" i="0" u="none" strike="noStrike" cap="none"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p:txBody>
      </p:sp>
      <p:sp>
        <p:nvSpPr>
          <p:cNvPr id="29" name="Google Shape;363;p47">
            <a:extLst>
              <a:ext uri="{FF2B5EF4-FFF2-40B4-BE49-F238E27FC236}">
                <a16:creationId xmlns:a16="http://schemas.microsoft.com/office/drawing/2014/main" id="{B66B4A11-8B90-AA49-A5AC-1B0298190153}"/>
              </a:ext>
            </a:extLst>
          </p:cNvPr>
          <p:cNvSpPr txBox="1"/>
          <p:nvPr/>
        </p:nvSpPr>
        <p:spPr>
          <a:xfrm>
            <a:off x="7806334" y="4236948"/>
            <a:ext cx="2516941" cy="50944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600" b="1" i="0" u="none" strike="noStrike" cap="none"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Total</a:t>
            </a:r>
            <a:endParaRPr sz="1600" b="1" i="0" u="none" strike="noStrike" cap="none"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p:txBody>
      </p:sp>
      <p:sp>
        <p:nvSpPr>
          <p:cNvPr id="30" name="Google Shape;366;p47">
            <a:extLst>
              <a:ext uri="{FF2B5EF4-FFF2-40B4-BE49-F238E27FC236}">
                <a16:creationId xmlns:a16="http://schemas.microsoft.com/office/drawing/2014/main" id="{03800DB6-8069-4744-B963-5E19C1C06A68}"/>
              </a:ext>
            </a:extLst>
          </p:cNvPr>
          <p:cNvSpPr txBox="1"/>
          <p:nvPr/>
        </p:nvSpPr>
        <p:spPr>
          <a:xfrm>
            <a:off x="6855149" y="3788960"/>
            <a:ext cx="1219092" cy="79932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2000" b="0" i="0" u="none" strike="noStrike" cap="none" dirty="0">
                <a:solidFill>
                  <a:schemeClr val="tx1">
                    <a:lumMod val="65000"/>
                    <a:lumOff val="35000"/>
                  </a:schemeClr>
                </a:solidFill>
                <a:latin typeface="Times New Roman" panose="02020603050405020304" pitchFamily="18" charset="0"/>
                <a:ea typeface="Arial"/>
                <a:cs typeface="Times New Roman" panose="02020603050405020304" pitchFamily="18" charset="0"/>
                <a:sym typeface="Arial"/>
              </a:rPr>
              <a:t>Actual</a:t>
            </a:r>
            <a:endParaRPr sz="1400" b="0" i="0" u="none" strike="noStrike" cap="none" dirty="0">
              <a:solidFill>
                <a:schemeClr val="tx1">
                  <a:lumMod val="65000"/>
                  <a:lumOff val="35000"/>
                </a:schemeClr>
              </a:solidFill>
              <a:latin typeface="Times New Roman" panose="02020603050405020304" pitchFamily="18" charset="0"/>
              <a:ea typeface="Arial"/>
              <a:cs typeface="Times New Roman" panose="02020603050405020304" pitchFamily="18" charset="0"/>
              <a:sym typeface="Arial"/>
            </a:endParaRPr>
          </a:p>
        </p:txBody>
      </p:sp>
      <p:sp>
        <p:nvSpPr>
          <p:cNvPr id="31" name="Google Shape;367;p47">
            <a:extLst>
              <a:ext uri="{FF2B5EF4-FFF2-40B4-BE49-F238E27FC236}">
                <a16:creationId xmlns:a16="http://schemas.microsoft.com/office/drawing/2014/main" id="{DE484EE2-EB39-AD46-832D-4648BC337DC6}"/>
              </a:ext>
            </a:extLst>
          </p:cNvPr>
          <p:cNvSpPr txBox="1"/>
          <p:nvPr/>
        </p:nvSpPr>
        <p:spPr>
          <a:xfrm>
            <a:off x="9302797" y="2574715"/>
            <a:ext cx="1818388" cy="6661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2000" dirty="0">
                <a:solidFill>
                  <a:schemeClr val="tx1">
                    <a:lumMod val="65000"/>
                    <a:lumOff val="35000"/>
                  </a:schemeClr>
                </a:solidFill>
                <a:latin typeface="Times New Roman" panose="02020603050405020304" pitchFamily="18" charset="0"/>
                <a:ea typeface="Arial"/>
                <a:cs typeface="Times New Roman" panose="02020603050405020304" pitchFamily="18" charset="0"/>
                <a:sym typeface="Arial"/>
              </a:rPr>
              <a:t>P</a:t>
            </a:r>
            <a:r>
              <a:rPr lang="en" sz="2000" b="0" i="0" u="none" strike="noStrike" cap="none" dirty="0">
                <a:solidFill>
                  <a:schemeClr val="tx1">
                    <a:lumMod val="65000"/>
                    <a:lumOff val="35000"/>
                  </a:schemeClr>
                </a:solidFill>
                <a:latin typeface="Times New Roman" panose="02020603050405020304" pitchFamily="18" charset="0"/>
                <a:ea typeface="Arial"/>
                <a:cs typeface="Times New Roman" panose="02020603050405020304" pitchFamily="18" charset="0"/>
                <a:sym typeface="Arial"/>
              </a:rPr>
              <a:t>redicted</a:t>
            </a:r>
            <a:endParaRPr sz="2000" b="0" i="0" u="none" strike="noStrike" cap="none" dirty="0">
              <a:solidFill>
                <a:schemeClr val="tx1">
                  <a:lumMod val="65000"/>
                  <a:lumOff val="35000"/>
                </a:schemeClr>
              </a:solidFill>
              <a:latin typeface="Times New Roman" panose="02020603050405020304" pitchFamily="18" charset="0"/>
              <a:ea typeface="Arial"/>
              <a:cs typeface="Times New Roman" panose="02020603050405020304" pitchFamily="18" charset="0"/>
              <a:sym typeface="Arial"/>
            </a:endParaRPr>
          </a:p>
        </p:txBody>
      </p:sp>
      <p:sp>
        <p:nvSpPr>
          <p:cNvPr id="32" name="文本框 10">
            <a:extLst>
              <a:ext uri="{FF2B5EF4-FFF2-40B4-BE49-F238E27FC236}">
                <a16:creationId xmlns:a16="http://schemas.microsoft.com/office/drawing/2014/main" id="{3867A1A2-54BB-1C43-B5BC-B0D1D471AC45}"/>
              </a:ext>
            </a:extLst>
          </p:cNvPr>
          <p:cNvSpPr txBox="1"/>
          <p:nvPr/>
        </p:nvSpPr>
        <p:spPr>
          <a:xfrm>
            <a:off x="944005" y="2076782"/>
            <a:ext cx="6088166" cy="830997"/>
          </a:xfrm>
          <a:prstGeom prst="rect">
            <a:avLst/>
          </a:prstGeom>
          <a:noFill/>
        </p:spPr>
        <p:txBody>
          <a:bodyPr wrap="square" rtlCol="0">
            <a:spAutoFit/>
          </a:bodyPr>
          <a:lstStyle>
            <a:defPPr>
              <a:defRPr lang="zh-CN"/>
            </a:defPPr>
            <a:lvl1pPr>
              <a:defRPr sz="2800">
                <a:solidFill>
                  <a:srgbClr val="48A2A0"/>
                </a:solidFill>
              </a:defRPr>
            </a:lvl1pPr>
          </a:lstStyle>
          <a:p>
            <a:r>
              <a:rPr lang="en-US" altLang="zh-CN" sz="2400" b="1" dirty="0">
                <a:latin typeface="Times New Roman" panose="02020603050405020304" pitchFamily="18" charset="0"/>
                <a:cs typeface="Times New Roman" panose="02020603050405020304" pitchFamily="18" charset="0"/>
              </a:rPr>
              <a:t>Gradient Boosting Model:  Accuracy 81.81%</a:t>
            </a:r>
            <a:endParaRPr lang="en-US" altLang="zh-CN" sz="2400" dirty="0">
              <a:latin typeface="Times New Roman" panose="02020603050405020304" pitchFamily="18" charset="0"/>
              <a:cs typeface="Times New Roman" panose="02020603050405020304" pitchFamily="18" charset="0"/>
            </a:endParaRPr>
          </a:p>
          <a:p>
            <a:endParaRPr lang="zh-CN" altLang="en-US" sz="2400" dirty="0">
              <a:latin typeface="Times New Roman" panose="02020603050405020304" pitchFamily="18" charset="0"/>
              <a:cs typeface="Times New Roman" panose="02020603050405020304" pitchFamily="18" charset="0"/>
            </a:endParaRPr>
          </a:p>
        </p:txBody>
      </p:sp>
      <p:sp>
        <p:nvSpPr>
          <p:cNvPr id="33" name="矩形 12">
            <a:extLst>
              <a:ext uri="{FF2B5EF4-FFF2-40B4-BE49-F238E27FC236}">
                <a16:creationId xmlns:a16="http://schemas.microsoft.com/office/drawing/2014/main" id="{E02ECE11-65B7-1B44-9391-0BD95F7B5E0E}"/>
              </a:ext>
            </a:extLst>
          </p:cNvPr>
          <p:cNvSpPr/>
          <p:nvPr/>
        </p:nvSpPr>
        <p:spPr>
          <a:xfrm>
            <a:off x="809786" y="2827516"/>
            <a:ext cx="5570967" cy="3477875"/>
          </a:xfrm>
          <a:prstGeom prst="rect">
            <a:avLst/>
          </a:prstGeom>
        </p:spPr>
        <p:txBody>
          <a:bodyPr wrap="square">
            <a:spAutoFit/>
          </a:bodyPr>
          <a:lstStyle/>
          <a:p>
            <a:pPr marL="457200" lvl="0" indent="-342900" algn="just">
              <a:buClr>
                <a:srgbClr val="000000"/>
              </a:buClr>
              <a:buSzPts val="1800"/>
              <a:buFont typeface="Times New Roman"/>
              <a:buChar char="●"/>
            </a:pPr>
            <a:r>
              <a:rPr lang="en-US" sz="2000" b="1"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False Negative </a:t>
            </a: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in this case means, the model indicates tourists will NOT stay over 15 days, but they actually overstayed.</a:t>
            </a:r>
          </a:p>
          <a:p>
            <a:pPr marL="114300" lvl="0" algn="just">
              <a:buClr>
                <a:srgbClr val="000000"/>
              </a:buClr>
              <a:buSzPts val="1800"/>
            </a:pPr>
            <a:endPar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42900" algn="just">
              <a:buClr>
                <a:schemeClr val="dk1"/>
              </a:buClr>
              <a:buSzPts val="1800"/>
              <a:buFont typeface="Times New Roman"/>
              <a:buChar char="●"/>
            </a:pPr>
            <a:r>
              <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Minimize the False Negative rate while not dramatically increase the False Positive prediction.</a:t>
            </a:r>
          </a:p>
          <a:p>
            <a:pPr marL="114300" lvl="0" algn="just">
              <a:buClr>
                <a:schemeClr val="dk1"/>
              </a:buClr>
              <a:buSzPts val="1800"/>
            </a:pPr>
            <a:endPar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42900" algn="just">
              <a:buClr>
                <a:schemeClr val="dk1"/>
              </a:buClr>
              <a:buSzPts val="1800"/>
              <a:buFont typeface="Times New Roman"/>
              <a:buChar char="●"/>
            </a:pPr>
            <a:endPar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42900" algn="just">
              <a:buClr>
                <a:schemeClr val="dk1"/>
              </a:buClr>
              <a:buSzPts val="1800"/>
              <a:buFont typeface="Times New Roman"/>
              <a:buChar char="●"/>
            </a:pPr>
            <a:endPar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42900" algn="just">
              <a:buClr>
                <a:schemeClr val="dk1"/>
              </a:buClr>
              <a:buSzPts val="1800"/>
              <a:buFont typeface="Times New Roman"/>
              <a:buChar char="●"/>
            </a:pPr>
            <a:endParaRPr lang="en-US" sz="20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p:txBody>
      </p:sp>
      <p:sp>
        <p:nvSpPr>
          <p:cNvPr id="34" name="文本框 13">
            <a:extLst>
              <a:ext uri="{FF2B5EF4-FFF2-40B4-BE49-F238E27FC236}">
                <a16:creationId xmlns:a16="http://schemas.microsoft.com/office/drawing/2014/main" id="{537BE5BA-DD24-9542-81E4-87D79F56626D}"/>
              </a:ext>
            </a:extLst>
          </p:cNvPr>
          <p:cNvSpPr txBox="1"/>
          <p:nvPr/>
        </p:nvSpPr>
        <p:spPr>
          <a:xfrm>
            <a:off x="7851872" y="5061656"/>
            <a:ext cx="3946069" cy="707886"/>
          </a:xfrm>
          <a:prstGeom prst="rect">
            <a:avLst/>
          </a:prstGeom>
          <a:noFill/>
        </p:spPr>
        <p:txBody>
          <a:bodyPr wrap="square" rtlCol="0">
            <a:spAutoFit/>
          </a:bodyPr>
          <a:lstStyle/>
          <a:p>
            <a:r>
              <a:rPr lang="en" sz="2000" dirty="0">
                <a:solidFill>
                  <a:schemeClr val="tx1">
                    <a:lumMod val="65000"/>
                    <a:lumOff val="35000"/>
                  </a:schemeClr>
                </a:solidFill>
                <a:latin typeface="Times New Roman" panose="02020603050405020304" pitchFamily="18" charset="0"/>
                <a:cs typeface="Times New Roman" panose="02020603050405020304" pitchFamily="18" charset="0"/>
                <a:sym typeface="Arial"/>
              </a:rPr>
              <a:t>False Positive rate:   0.2576</a:t>
            </a:r>
          </a:p>
          <a:p>
            <a:r>
              <a:rPr lang="en" sz="2000" dirty="0">
                <a:solidFill>
                  <a:schemeClr val="tx1">
                    <a:lumMod val="65000"/>
                    <a:lumOff val="35000"/>
                  </a:schemeClr>
                </a:solidFill>
                <a:latin typeface="Times New Roman" panose="02020603050405020304" pitchFamily="18" charset="0"/>
                <a:cs typeface="Times New Roman" panose="02020603050405020304" pitchFamily="18" charset="0"/>
                <a:sym typeface="Arial"/>
              </a:rPr>
              <a:t>False Negative rate: 0.2524</a:t>
            </a:r>
            <a:endParaRPr lang="zh-CN" altLang="en-US" sz="20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7CB7FF34-EBCA-784F-83BF-25C47E66D097}"/>
              </a:ext>
            </a:extLst>
          </p:cNvPr>
          <p:cNvGraphicFramePr>
            <a:graphicFrameLocks noGrp="1"/>
          </p:cNvGraphicFramePr>
          <p:nvPr>
            <p:extLst>
              <p:ext uri="{D42A27DB-BD31-4B8C-83A1-F6EECF244321}">
                <p14:modId xmlns:p14="http://schemas.microsoft.com/office/powerpoint/2010/main" val="2268527170"/>
              </p:ext>
            </p:extLst>
          </p:nvPr>
        </p:nvGraphicFramePr>
        <p:xfrm>
          <a:off x="8766725" y="3469575"/>
          <a:ext cx="2360212" cy="1229307"/>
        </p:xfrm>
        <a:graphic>
          <a:graphicData uri="http://schemas.openxmlformats.org/drawingml/2006/table">
            <a:tbl>
              <a:tblPr lastRow="1" bandRow="1">
                <a:tableStyleId>{5C22544A-7EE6-4342-B048-85BDC9FD1C3A}</a:tableStyleId>
              </a:tblPr>
              <a:tblGrid>
                <a:gridCol w="1180106">
                  <a:extLst>
                    <a:ext uri="{9D8B030D-6E8A-4147-A177-3AD203B41FA5}">
                      <a16:colId xmlns:a16="http://schemas.microsoft.com/office/drawing/2014/main" val="3839066811"/>
                    </a:ext>
                  </a:extLst>
                </a:gridCol>
                <a:gridCol w="1180106">
                  <a:extLst>
                    <a:ext uri="{9D8B030D-6E8A-4147-A177-3AD203B41FA5}">
                      <a16:colId xmlns:a16="http://schemas.microsoft.com/office/drawing/2014/main" val="2863247682"/>
                    </a:ext>
                  </a:extLst>
                </a:gridCol>
              </a:tblGrid>
              <a:tr h="409769">
                <a:tc>
                  <a:txBody>
                    <a:bodyPr/>
                    <a:lstStyle/>
                    <a:p>
                      <a:pPr algn="ctr"/>
                      <a:r>
                        <a:rPr lang="en-US" sz="1600" dirty="0"/>
                        <a:t>382</a:t>
                      </a:r>
                    </a:p>
                  </a:txBody>
                  <a:tcPr/>
                </a:tc>
                <a:tc>
                  <a:txBody>
                    <a:bodyPr/>
                    <a:lstStyle/>
                    <a:p>
                      <a:pPr algn="ctr"/>
                      <a:r>
                        <a:rPr lang="en-US" sz="1600" dirty="0"/>
                        <a:t>129</a:t>
                      </a:r>
                    </a:p>
                  </a:txBody>
                  <a:tcPr/>
                </a:tc>
                <a:extLst>
                  <a:ext uri="{0D108BD9-81ED-4DB2-BD59-A6C34878D82A}">
                    <a16:rowId xmlns:a16="http://schemas.microsoft.com/office/drawing/2014/main" val="2195167623"/>
                  </a:ext>
                </a:extLst>
              </a:tr>
              <a:tr h="409769">
                <a:tc>
                  <a:txBody>
                    <a:bodyPr/>
                    <a:lstStyle/>
                    <a:p>
                      <a:pPr algn="ctr"/>
                      <a:r>
                        <a:rPr lang="en-US" sz="1600" dirty="0"/>
                        <a:t>691</a:t>
                      </a:r>
                    </a:p>
                  </a:txBody>
                  <a:tcPr/>
                </a:tc>
                <a:tc>
                  <a:txBody>
                    <a:bodyPr/>
                    <a:lstStyle/>
                    <a:p>
                      <a:pPr algn="ctr"/>
                      <a:r>
                        <a:rPr lang="en-US" sz="1600" dirty="0"/>
                        <a:t>1991</a:t>
                      </a:r>
                    </a:p>
                  </a:txBody>
                  <a:tcPr/>
                </a:tc>
                <a:extLst>
                  <a:ext uri="{0D108BD9-81ED-4DB2-BD59-A6C34878D82A}">
                    <a16:rowId xmlns:a16="http://schemas.microsoft.com/office/drawing/2014/main" val="3295058921"/>
                  </a:ext>
                </a:extLst>
              </a:tr>
              <a:tr h="409769">
                <a:tc>
                  <a:txBody>
                    <a:bodyPr/>
                    <a:lstStyle/>
                    <a:p>
                      <a:pPr algn="ctr"/>
                      <a:r>
                        <a:rPr lang="en-US" sz="1600" dirty="0"/>
                        <a:t>1073</a:t>
                      </a:r>
                    </a:p>
                  </a:txBody>
                  <a:tcPr/>
                </a:tc>
                <a:tc>
                  <a:txBody>
                    <a:bodyPr/>
                    <a:lstStyle/>
                    <a:p>
                      <a:pPr algn="ctr"/>
                      <a:r>
                        <a:rPr lang="en-US" sz="1600" dirty="0"/>
                        <a:t>2120</a:t>
                      </a:r>
                    </a:p>
                  </a:txBody>
                  <a:tcPr>
                    <a:lnB w="12700" cmpd="sng">
                      <a:noFill/>
                    </a:lnB>
                  </a:tcPr>
                </a:tc>
                <a:extLst>
                  <a:ext uri="{0D108BD9-81ED-4DB2-BD59-A6C34878D82A}">
                    <a16:rowId xmlns:a16="http://schemas.microsoft.com/office/drawing/2014/main" val="695655988"/>
                  </a:ext>
                </a:extLst>
              </a:tr>
            </a:tbl>
          </a:graphicData>
        </a:graphic>
      </p:graphicFrame>
    </p:spTree>
    <p:extLst>
      <p:ext uri="{BB962C8B-B14F-4D97-AF65-F5344CB8AC3E}">
        <p14:creationId xmlns:p14="http://schemas.microsoft.com/office/powerpoint/2010/main" val="1970388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16;p42">
            <a:extLst>
              <a:ext uri="{FF2B5EF4-FFF2-40B4-BE49-F238E27FC236}">
                <a16:creationId xmlns:a16="http://schemas.microsoft.com/office/drawing/2014/main" id="{35686678-1250-B248-B945-E8C630969E2E}"/>
              </a:ext>
            </a:extLst>
          </p:cNvPr>
          <p:cNvSpPr txBox="1">
            <a:spLocks/>
          </p:cNvSpPr>
          <p:nvPr/>
        </p:nvSpPr>
        <p:spPr>
          <a:xfrm>
            <a:off x="944005" y="1075056"/>
            <a:ext cx="10813760" cy="572700"/>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5000"/>
              </a:lnSpc>
              <a:spcBef>
                <a:spcPts val="0"/>
              </a:spcBef>
              <a:buClr>
                <a:srgbClr val="3F3F3F"/>
              </a:buClr>
              <a:buSzPts val="2800"/>
            </a:pPr>
            <a:r>
              <a:rPr lang="en-US" dirty="0">
                <a:solidFill>
                  <a:schemeClr val="tx1">
                    <a:lumMod val="65000"/>
                    <a:lumOff val="35000"/>
                  </a:schemeClr>
                </a:solidFill>
                <a:latin typeface="Times New Roman" panose="02020603050405020304" pitchFamily="18" charset="0"/>
                <a:ea typeface="Garamond"/>
                <a:cs typeface="Times New Roman" panose="02020603050405020304" pitchFamily="18" charset="0"/>
                <a:sym typeface="Garamond"/>
              </a:rPr>
              <a:t>Decision Tree Surrogate Model</a:t>
            </a:r>
          </a:p>
        </p:txBody>
      </p:sp>
      <p:sp>
        <p:nvSpPr>
          <p:cNvPr id="11" name="Google Shape;318;p42">
            <a:extLst>
              <a:ext uri="{FF2B5EF4-FFF2-40B4-BE49-F238E27FC236}">
                <a16:creationId xmlns:a16="http://schemas.microsoft.com/office/drawing/2014/main" id="{231ADB59-172C-4644-BEB5-C893C859792E}"/>
              </a:ext>
            </a:extLst>
          </p:cNvPr>
          <p:cNvSpPr txBox="1"/>
          <p:nvPr/>
        </p:nvSpPr>
        <p:spPr>
          <a:xfrm>
            <a:off x="830528" y="2245431"/>
            <a:ext cx="3893872" cy="3850281"/>
          </a:xfrm>
          <a:prstGeom prst="rect">
            <a:avLst/>
          </a:prstGeom>
          <a:noFill/>
          <a:ln>
            <a:noFill/>
          </a:ln>
        </p:spPr>
        <p:txBody>
          <a:bodyPr spcFirstLastPara="1" wrap="square" lIns="91425" tIns="91425" rIns="91425" bIns="91425" anchor="t" anchorCtr="0">
            <a:noAutofit/>
          </a:bodyPr>
          <a:lstStyle/>
          <a:p>
            <a:pPr marL="457200" lvl="0" indent="-317500">
              <a:lnSpc>
                <a:spcPct val="115000"/>
              </a:lnSpc>
              <a:buClr>
                <a:srgbClr val="000000"/>
              </a:buClr>
              <a:buSzPts val="1400"/>
              <a:buFont typeface="Times New Roman"/>
              <a:buChar char="●"/>
            </a:pPr>
            <a:r>
              <a:rPr lang="en-US" sz="16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The tree surrogate model mimics the GBM model in how the model categorizes the data into different probabilities.</a:t>
            </a:r>
          </a:p>
          <a:p>
            <a:pPr marL="457200" lvl="0" indent="-317500">
              <a:lnSpc>
                <a:spcPct val="115000"/>
              </a:lnSpc>
              <a:buClr>
                <a:srgbClr val="000000"/>
              </a:buClr>
              <a:buSzPts val="1400"/>
              <a:buFont typeface="Times New Roman"/>
              <a:buChar char="●"/>
            </a:pPr>
            <a:r>
              <a:rPr lang="en-US" sz="16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The number of visits is the most important variable when predicting if a person is going to overstay.</a:t>
            </a:r>
          </a:p>
          <a:p>
            <a:pPr marL="457200" lvl="0" indent="-317500">
              <a:lnSpc>
                <a:spcPct val="115000"/>
              </a:lnSpc>
              <a:buClr>
                <a:srgbClr val="000000"/>
              </a:buClr>
              <a:buSzPts val="1400"/>
              <a:buFont typeface="Times New Roman"/>
              <a:buChar char="●"/>
            </a:pPr>
            <a:r>
              <a:rPr lang="en-US" sz="16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rPr>
              <a:t>The more the visits, the less likely they will overstay.</a:t>
            </a:r>
          </a:p>
          <a:p>
            <a:pPr marL="457200" lvl="0" indent="-317500">
              <a:lnSpc>
                <a:spcPct val="115000"/>
              </a:lnSpc>
              <a:buClr>
                <a:srgbClr val="000000"/>
              </a:buClr>
              <a:buSzPts val="1400"/>
              <a:buFont typeface="Times New Roman"/>
              <a:buChar char="●"/>
            </a:pPr>
            <a:endParaRPr lang="en-US" sz="16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a:p>
            <a:pPr marL="457200" lvl="0" indent="-317500">
              <a:lnSpc>
                <a:spcPct val="115000"/>
              </a:lnSpc>
              <a:buClr>
                <a:srgbClr val="000000"/>
              </a:buClr>
              <a:buSzPts val="1400"/>
              <a:buFont typeface="Times New Roman"/>
              <a:buChar char="●"/>
            </a:pPr>
            <a:endParaRPr lang="en-US" sz="1600" dirty="0">
              <a:solidFill>
                <a:schemeClr val="tx1">
                  <a:lumMod val="65000"/>
                  <a:lumOff val="35000"/>
                </a:schemeClr>
              </a:solidFill>
              <a:latin typeface="Times New Roman" panose="02020603050405020304" pitchFamily="18" charset="0"/>
              <a:ea typeface="Times New Roman"/>
              <a:cs typeface="Times New Roman" panose="02020603050405020304" pitchFamily="18" charset="0"/>
              <a:sym typeface="Times New Roman"/>
            </a:endParaRPr>
          </a:p>
        </p:txBody>
      </p:sp>
      <p:sp>
        <p:nvSpPr>
          <p:cNvPr id="13" name="椭圆 31">
            <a:extLst>
              <a:ext uri="{FF2B5EF4-FFF2-40B4-BE49-F238E27FC236}">
                <a16:creationId xmlns:a16="http://schemas.microsoft.com/office/drawing/2014/main" id="{AA1A3F64-CBBA-874C-85D7-C939B0B54079}"/>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4" name="椭圆 32">
            <a:extLst>
              <a:ext uri="{FF2B5EF4-FFF2-40B4-BE49-F238E27FC236}">
                <a16:creationId xmlns:a16="http://schemas.microsoft.com/office/drawing/2014/main" id="{FA70EFD7-EB85-7244-A90C-0B8B5586B066}"/>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矩形 2">
            <a:extLst>
              <a:ext uri="{FF2B5EF4-FFF2-40B4-BE49-F238E27FC236}">
                <a16:creationId xmlns:a16="http://schemas.microsoft.com/office/drawing/2014/main" id="{F14EC8BE-93A3-524D-9BD3-FBA08D27E92E}"/>
              </a:ext>
            </a:extLst>
          </p:cNvPr>
          <p:cNvSpPr/>
          <p:nvPr/>
        </p:nvSpPr>
        <p:spPr>
          <a:xfrm>
            <a:off x="944005" y="1817262"/>
            <a:ext cx="10241280" cy="50379"/>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Times New Roman" panose="02020603050405020304" pitchFamily="18" charset="0"/>
              <a:cs typeface="Times New Roman" panose="02020603050405020304" pitchFamily="18" charset="0"/>
            </a:endParaRPr>
          </a:p>
        </p:txBody>
      </p:sp>
      <p:pic>
        <p:nvPicPr>
          <p:cNvPr id="17" name="Google Shape;319;p42">
            <a:extLst>
              <a:ext uri="{FF2B5EF4-FFF2-40B4-BE49-F238E27FC236}">
                <a16:creationId xmlns:a16="http://schemas.microsoft.com/office/drawing/2014/main" id="{E5A89F03-4750-DD49-A31D-D8DCCC7BAD6D}"/>
              </a:ext>
            </a:extLst>
          </p:cNvPr>
          <p:cNvPicPr preferRelativeResize="0"/>
          <p:nvPr/>
        </p:nvPicPr>
        <p:blipFill rotWithShape="1">
          <a:blip r:embed="rId2">
            <a:alphaModFix/>
          </a:blip>
          <a:srcRect/>
          <a:stretch/>
        </p:blipFill>
        <p:spPr>
          <a:xfrm>
            <a:off x="11372851" y="6136134"/>
            <a:ext cx="628650" cy="721866"/>
          </a:xfrm>
          <a:prstGeom prst="rect">
            <a:avLst/>
          </a:prstGeom>
          <a:noFill/>
          <a:ln>
            <a:noFill/>
          </a:ln>
        </p:spPr>
      </p:pic>
      <p:pic>
        <p:nvPicPr>
          <p:cNvPr id="12" name="Google Shape;375;p48">
            <a:extLst>
              <a:ext uri="{FF2B5EF4-FFF2-40B4-BE49-F238E27FC236}">
                <a16:creationId xmlns:a16="http://schemas.microsoft.com/office/drawing/2014/main" id="{3304D802-183F-C048-8CE0-8744CB9181A3}"/>
              </a:ext>
            </a:extLst>
          </p:cNvPr>
          <p:cNvPicPr preferRelativeResize="0"/>
          <p:nvPr/>
        </p:nvPicPr>
        <p:blipFill rotWithShape="1">
          <a:blip r:embed="rId3">
            <a:alphaModFix/>
          </a:blip>
          <a:srcRect l="2942" r="3036" b="3175"/>
          <a:stretch/>
        </p:blipFill>
        <p:spPr>
          <a:xfrm>
            <a:off x="4724400" y="1920609"/>
            <a:ext cx="6460884" cy="4329799"/>
          </a:xfrm>
          <a:prstGeom prst="rect">
            <a:avLst/>
          </a:prstGeom>
          <a:noFill/>
          <a:ln>
            <a:noFill/>
          </a:ln>
        </p:spPr>
      </p:pic>
      <p:pic>
        <p:nvPicPr>
          <p:cNvPr id="10" name="Google Shape;435;p55">
            <a:extLst>
              <a:ext uri="{FF2B5EF4-FFF2-40B4-BE49-F238E27FC236}">
                <a16:creationId xmlns:a16="http://schemas.microsoft.com/office/drawing/2014/main" id="{A2235F11-2294-5749-88DE-531088378E6C}"/>
              </a:ext>
            </a:extLst>
          </p:cNvPr>
          <p:cNvPicPr preferRelativeResize="0"/>
          <p:nvPr/>
        </p:nvPicPr>
        <p:blipFill rotWithShape="1">
          <a:blip r:embed="rId4">
            <a:alphaModFix/>
          </a:blip>
          <a:srcRect t="449" r="9412" b="-448"/>
          <a:stretch/>
        </p:blipFill>
        <p:spPr>
          <a:xfrm>
            <a:off x="6451601" y="2037147"/>
            <a:ext cx="3620150" cy="4098987"/>
          </a:xfrm>
          <a:prstGeom prst="rect">
            <a:avLst/>
          </a:prstGeom>
          <a:noFill/>
          <a:ln>
            <a:noFill/>
          </a:ln>
        </p:spPr>
      </p:pic>
    </p:spTree>
    <p:extLst>
      <p:ext uri="{BB962C8B-B14F-4D97-AF65-F5344CB8AC3E}">
        <p14:creationId xmlns:p14="http://schemas.microsoft.com/office/powerpoint/2010/main" val="3377433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{BB026E4A-3BEF-C740-BA22-1751E0BB2B43}tf16401378</Template>
  <TotalTime>10852</TotalTime>
  <Words>1498</Words>
  <Application>Microsoft Macintosh PowerPoint</Application>
  <PresentationFormat>Widescreen</PresentationFormat>
  <Paragraphs>193</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Garamond</vt:lpstr>
      <vt:lpstr>Arial</vt:lpstr>
      <vt:lpstr>Times New Roman</vt:lpstr>
      <vt:lpstr>等线</vt:lpstr>
      <vt:lpstr>Calibri</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江杰</dc:creator>
  <cp:lastModifiedBy>Deng, Shuwei</cp:lastModifiedBy>
  <cp:revision>87</cp:revision>
  <dcterms:created xsi:type="dcterms:W3CDTF">2016-01-19T08:46:18Z</dcterms:created>
  <dcterms:modified xsi:type="dcterms:W3CDTF">2018-12-14T21:16:30Z</dcterms:modified>
</cp:coreProperties>
</file>